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7" r:id="rId1"/>
  </p:sldMasterIdLst>
  <p:notesMasterIdLst>
    <p:notesMasterId r:id="rId48"/>
  </p:notesMasterIdLst>
  <p:sldIdLst>
    <p:sldId id="303" r:id="rId2"/>
    <p:sldId id="304" r:id="rId3"/>
    <p:sldId id="257" r:id="rId4"/>
    <p:sldId id="302" r:id="rId5"/>
    <p:sldId id="265" r:id="rId6"/>
    <p:sldId id="321" r:id="rId7"/>
    <p:sldId id="322" r:id="rId8"/>
    <p:sldId id="266" r:id="rId9"/>
    <p:sldId id="305" r:id="rId10"/>
    <p:sldId id="330" r:id="rId11"/>
    <p:sldId id="307" r:id="rId12"/>
    <p:sldId id="318" r:id="rId13"/>
    <p:sldId id="283" r:id="rId14"/>
    <p:sldId id="285" r:id="rId15"/>
    <p:sldId id="313" r:id="rId16"/>
    <p:sldId id="314" r:id="rId17"/>
    <p:sldId id="309" r:id="rId18"/>
    <p:sldId id="335" r:id="rId19"/>
    <p:sldId id="310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316" r:id="rId30"/>
    <p:sldId id="319" r:id="rId31"/>
    <p:sldId id="267" r:id="rId32"/>
    <p:sldId id="311" r:id="rId33"/>
    <p:sldId id="317" r:id="rId34"/>
    <p:sldId id="268" r:id="rId35"/>
    <p:sldId id="269" r:id="rId36"/>
    <p:sldId id="270" r:id="rId37"/>
    <p:sldId id="279" r:id="rId38"/>
    <p:sldId id="280" r:id="rId39"/>
    <p:sldId id="324" r:id="rId40"/>
    <p:sldId id="327" r:id="rId41"/>
    <p:sldId id="326" r:id="rId42"/>
    <p:sldId id="325" r:id="rId43"/>
    <p:sldId id="328" r:id="rId44"/>
    <p:sldId id="329" r:id="rId45"/>
    <p:sldId id="281" r:id="rId46"/>
    <p:sldId id="282" r:id="rId4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291" autoAdjust="0"/>
  </p:normalViewPr>
  <p:slideViewPr>
    <p:cSldViewPr>
      <p:cViewPr varScale="1">
        <p:scale>
          <a:sx n="72" d="100"/>
          <a:sy n="72" d="100"/>
        </p:scale>
        <p:origin x="132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20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7223651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869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11</a:t>
            </a:fld>
            <a:endParaRPr lang="en-US" sz="1200" b="0" i="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28962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12</a:t>
            </a:fld>
            <a:endParaRPr lang="en-US" sz="1200" b="0" i="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8199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645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710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635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0692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558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891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9144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17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603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820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1040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360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3434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833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997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459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645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833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116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9394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740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84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056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36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948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290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932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28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8</a:t>
            </a:fld>
            <a:endParaRPr lang="en-US" sz="1200" b="0" i="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9</a:t>
            </a:fld>
            <a:endParaRPr lang="en-US" sz="1200" b="0" i="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748133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10</a:t>
            </a:fld>
            <a:endParaRPr lang="en-US" sz="1200" b="0" i="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69256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7A093-979D-4A99-88C9-E4688D942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17047F-F7BD-46CC-91F2-939B7739F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8CB313-8387-4806-8E4D-E2BCAFB0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227267-23C9-4A48-B542-0C269D0F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1F418-2F62-48D7-BB67-27F08C86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8456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3BC60-EF67-40F9-93C7-46360D40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495180-E21C-4745-B1F0-DCEFF7B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8B609C-1573-4341-810B-DBA57954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1F69AF-14EA-4273-A43E-A85C9C61B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38ACC5-1D97-49A7-872F-99CADC78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137816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77AB95-179B-448C-B993-0AA8DDA32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4B4C34-8A91-41FC-B0BD-ED133A25D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A669E-D3D1-4369-AAED-308109D0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26BF08-F366-4BB6-9925-05A31D54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54B18-D528-4417-B468-EFAE2D90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533364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AB705-0F14-4DD0-BA2A-986DF3DD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6378AF-BC97-47C1-8154-B88655367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CB981-7A3E-4641-8798-EAA981A43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E0A48B-8567-4BAE-8A3F-3FC70EF5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F4C8AD-8AE4-4ACA-A5BE-6F5E13EE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9509349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48824-9B5F-452B-A5A9-9933040B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3AAD0B-5CF3-4F18-A625-E4A9FFBAF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6E69B-F16F-4FF6-8B0A-080D9075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3565E6-BF18-4863-A905-847D1683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8F3913-BB8A-48A0-8B79-12A2FBEF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4627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4B5A1-5559-4C2C-AF7F-B1C49111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5FDAD0-909B-4915-93EC-AE23CC9AF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46044C-B3F9-4576-9075-0BBDC8470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283C0D-83A7-4661-83D3-912C74DA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728252-6F3B-4F28-8CC4-3E299A36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CE4E7F-AE60-40BD-AE3B-A2F580CB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794098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A04A8-4ADF-492B-B08E-693649B5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8CE709-AC8C-4606-829B-A3FC3595F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CB5642-4004-4F0C-9DEA-D9C5C87FC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0FE48-DBC0-4102-8035-3546B1CB2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48C944-8A1A-4B64-AD95-3801E3DF7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FBE1F3-E98C-47CB-8220-EAC562988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5856B4-5FA9-448A-A3DD-C8221F2E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9954CE-874C-48D3-859E-7C75AC45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0618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ED0E9-C83B-4B92-9FAF-56C2A1E5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77ACF91-6F09-4985-8BBD-E9A1F997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F6ABC4-2A64-4F02-951C-99F854A1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A08372-577B-49F9-AE6B-496614A3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4515679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40DE3E-0592-4A3D-8210-52CCCA45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22B130-840F-4CFD-A95D-C0E69F30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32F817-D5FF-47FC-A224-BD00D00C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38008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A7C57-C26B-46E4-999D-023C8B46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6DC365-1586-45A7-B089-7086CBBB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171059-DF27-41E9-B88D-50FC5A4F8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4CDD51-157F-4A41-882B-732EB17D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5A2A42-EF66-4135-BAFF-21FD0B22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61CFC0-D101-44A7-A261-CE15A504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13310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045FE-895E-40EB-8589-E4E5DF10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4F4063-FED9-4872-9042-C20922E08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EF89F6-3AEE-4D4D-92B3-404CA16B5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4F6D7E-920D-47BE-A7FB-26688B54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A590CA-C701-490A-B8C6-66E65946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E8A898-F4AF-4296-9134-B07F9D64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1739209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CCF73D-EFE5-4B70-BFED-35C89F12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169936-B57A-4181-8BE0-B4F7E8265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6A255B-09A2-42A8-82BA-64E3CDF80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0A36D8-6AF1-4C68-A3A3-73EB6319C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C7301E-DF5B-49F2-BA78-523447811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‹Nº›</a:t>
            </a:fld>
            <a:endParaRPr lang="en-US" sz="1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5685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Md23JGCFI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hyperlink" Target="http://ec.europa.eu/information_society/policy/ecomm/doc/current/112_logo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hyperlink" Target="http://ec.europa.eu/information_society/policy/ecomm/doc/current/112_logo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bztoyJFLy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koFfRXkZjA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hyperlink" Target="https://www.youtube.com/watch?v=tc3mSYjMun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c.europa.eu/information_society/policy/ecomm/doc/current/112_logo.jp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c.europa.eu/information_society/policy/ecomm/doc/current/112_logo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c.europa.eu/information_society/policy/ecomm/doc/current/112_logo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6178FB3-ADA4-4616-99A7-37F28FF14410}"/>
              </a:ext>
            </a:extLst>
          </p:cNvPr>
          <p:cNvSpPr/>
          <p:nvPr/>
        </p:nvSpPr>
        <p:spPr>
          <a:xfrm>
            <a:off x="405513" y="320522"/>
            <a:ext cx="8332974" cy="4968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AA622-586C-4A6C-B70B-2E61E1623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1177657"/>
            <a:ext cx="6957392" cy="2592288"/>
          </a:xfrm>
        </p:spPr>
        <p:txBody>
          <a:bodyPr>
            <a:normAutofit fontScale="90000"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“FORMACIÓN EN </a:t>
            </a:r>
            <a:b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PRIMEROS AUXILIOS APLICADOS A LA PRACTICA ASISTENCIAL”.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2D41F0-46F2-4D54-88DB-C3E67BDF15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Primeros auxilios en el trabajo">
            <a:extLst>
              <a:ext uri="{FF2B5EF4-FFF2-40B4-BE49-F238E27FC236}">
                <a16:creationId xmlns:a16="http://schemas.microsoft.com/office/drawing/2014/main" id="{D99356F8-994B-4C6B-8281-EBA9E91AE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60" y="4077072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91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199" name="Shape 199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Shape 200"/>
          <p:cNvSpPr txBox="1"/>
          <p:nvPr/>
        </p:nvSpPr>
        <p:spPr>
          <a:xfrm>
            <a:off x="627061" y="918612"/>
            <a:ext cx="7889875" cy="35195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término “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gasping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se refiere a cualquier </a:t>
            </a:r>
            <a:r>
              <a:rPr lang="es-E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respiración anormal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 menudo descrita como 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roncante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gorgeante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escasa, dificultosa, ruidosa o ruda.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Confundir el “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gasping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con presencia de respiración, sucede con frecuencia lamentablemente, por lo que ante su detección deberían realizarse </a:t>
            </a:r>
            <a:r>
              <a:rPr lang="es-ES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compresiones torácicas 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siempre.</a:t>
            </a:r>
            <a:endParaRPr sz="200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785813" y="602290"/>
            <a:ext cx="6522491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¿Que es </a:t>
            </a: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Gasping?</a:t>
            </a:r>
          </a:p>
        </p:txBody>
      </p:sp>
      <p:sp>
        <p:nvSpPr>
          <p:cNvPr id="7" name="Shape 577">
            <a:extLst>
              <a:ext uri="{FF2B5EF4-FFF2-40B4-BE49-F238E27FC236}">
                <a16:creationId xmlns:a16="http://schemas.microsoft.com/office/drawing/2014/main" id="{B60F378C-D162-40FE-93D4-4009D6A4B59F}"/>
              </a:ext>
            </a:extLst>
          </p:cNvPr>
          <p:cNvSpPr txBox="1"/>
          <p:nvPr/>
        </p:nvSpPr>
        <p:spPr>
          <a:xfrm>
            <a:off x="698686" y="4455650"/>
            <a:ext cx="7746627" cy="6320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8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https://www.youtube.com/watch?v=zaMd23JGCFI</a:t>
            </a:r>
            <a:endParaRPr lang="en-US" sz="2800" b="1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2800" b="1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6695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199" name="Shape 199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Shape 200"/>
          <p:cNvSpPr txBox="1"/>
          <p:nvPr/>
        </p:nvSpPr>
        <p:spPr>
          <a:xfrm>
            <a:off x="642017" y="1289049"/>
            <a:ext cx="7859965" cy="4931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Una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vez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aseguradas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las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constantes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vitales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podemos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ocuparnos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otras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lesiones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La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valoracion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secundaria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se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compone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 lo </a:t>
            </a:r>
            <a:r>
              <a:rPr lang="en-US" sz="2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siguiente</a:t>
            </a:r>
            <a:r>
              <a:rPr lang="en-US" sz="2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Averiguar lo sucedido (valoración </a:t>
            </a:r>
            <a:r>
              <a:rPr lang="es-E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OPUMA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1">
              <a:buFont typeface="+mj-lt"/>
              <a:buAutoNum type="arabicPeriod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una </a:t>
            </a:r>
            <a:r>
              <a:rPr lang="es-E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exploración neurológica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Llevar a cabo una </a:t>
            </a:r>
            <a:r>
              <a:rPr lang="es-E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comprobación de pupilas, constantes vitales y relleno capilar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Ejecutar un </a:t>
            </a:r>
            <a:r>
              <a:rPr lang="es-E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examen corporal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para localizar lesiones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755576" y="573415"/>
            <a:ext cx="5298355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Valoración</a:t>
            </a: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Secundaria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D3D882-D431-45F3-B00B-C2B0B19C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365104"/>
            <a:ext cx="2058286" cy="15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22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199" name="Shape 199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Shape 200"/>
          <p:cNvSpPr txBox="1"/>
          <p:nvPr/>
        </p:nvSpPr>
        <p:spPr>
          <a:xfrm>
            <a:off x="755576" y="1381918"/>
            <a:ext cx="7859965" cy="4931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l"/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valoración secundaria </a:t>
            </a:r>
            <a:r>
              <a:rPr lang="es-E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OPUMA</a:t>
            </a:r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consta de los siguientes pasos:</a:t>
            </a:r>
          </a:p>
          <a:p>
            <a:pPr algn="l">
              <a:buFont typeface="+mj-lt"/>
              <a:buAutoNum type="arabicPeriod"/>
            </a:pPr>
            <a:r>
              <a:rPr lang="es-E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btener información sobre lo ocurrido.</a:t>
            </a:r>
          </a:p>
          <a:p>
            <a:pPr algn="l">
              <a:buFont typeface="+mj-lt"/>
              <a:buAutoNum type="arabicPeriod"/>
            </a:pPr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Antecedentes </a:t>
            </a:r>
            <a:r>
              <a:rPr lang="es-E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ersonales de la víctima.</a:t>
            </a:r>
          </a:p>
          <a:p>
            <a:pPr algn="l">
              <a:buFont typeface="+mj-lt"/>
              <a:buAutoNum type="arabicPeriod"/>
            </a:pPr>
            <a:r>
              <a:rPr lang="es-E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ltima ingesta de sólidos o líquidos.</a:t>
            </a:r>
          </a:p>
          <a:p>
            <a:pPr algn="l">
              <a:buFont typeface="+mj-lt"/>
              <a:buAutoNum type="arabicPeriod"/>
            </a:pPr>
            <a:r>
              <a:rPr lang="es-E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edicación que toma habitualmente.</a:t>
            </a:r>
          </a:p>
          <a:p>
            <a:pPr algn="l">
              <a:buFont typeface="+mj-lt"/>
              <a:buAutoNum type="arabicPeriod"/>
            </a:pPr>
            <a:r>
              <a:rPr lang="es-E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lergias que padece.</a:t>
            </a:r>
          </a:p>
          <a:p>
            <a:pPr algn="l">
              <a:buFont typeface="+mj-lt"/>
              <a:buAutoNum type="arabicPeriod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obstante, solo es válida en </a:t>
            </a:r>
            <a:r>
              <a:rPr lang="es-E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personas que están conscientes y en estado de alerta</a:t>
            </a:r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755576" y="573415"/>
            <a:ext cx="5298355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Valoración</a:t>
            </a: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Secundaria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63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D8F8D14-A713-42D6-AEE7-469323758077}"/>
              </a:ext>
            </a:extLst>
          </p:cNvPr>
          <p:cNvSpPr/>
          <p:nvPr/>
        </p:nvSpPr>
        <p:spPr>
          <a:xfrm>
            <a:off x="405513" y="320522"/>
            <a:ext cx="8332974" cy="4968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10" name="Shape 410"/>
          <p:cNvSpPr txBox="1"/>
          <p:nvPr/>
        </p:nvSpPr>
        <p:spPr>
          <a:xfrm>
            <a:off x="397386" y="1044068"/>
            <a:ext cx="8380038" cy="7699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PCR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000" b="0" i="0" u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PARADA CARDIO-RESPIRATORIA</a:t>
            </a:r>
            <a:endParaRPr lang="en-US" sz="4400" b="0" i="0" u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Shape 412" descr="Cadena de supervivencia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437" y="2996952"/>
            <a:ext cx="6745936" cy="2466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74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460" name="Shape 460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Shape 463"/>
          <p:cNvSpPr txBox="1"/>
          <p:nvPr/>
        </p:nvSpPr>
        <p:spPr>
          <a:xfrm>
            <a:off x="683568" y="1526380"/>
            <a:ext cx="7998470" cy="19026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s-ES" sz="2000" b="0" i="0" dirty="0">
                <a:effectLst/>
                <a:latin typeface="arial" panose="020B0604020202020204" pitchFamily="34" charset="0"/>
              </a:rPr>
              <a:t>La </a:t>
            </a:r>
            <a:r>
              <a:rPr lang="es-ES" sz="2000" b="1" i="0" dirty="0">
                <a:effectLst/>
                <a:latin typeface="arial" panose="020B0604020202020204" pitchFamily="34" charset="0"/>
              </a:rPr>
              <a:t>Parada Cardiorrespiratoria</a:t>
            </a:r>
            <a:r>
              <a:rPr lang="es-ES" sz="2000" b="0" i="0" dirty="0">
                <a:effectLst/>
                <a:latin typeface="arial" panose="020B0604020202020204" pitchFamily="34" charset="0"/>
              </a:rPr>
              <a:t> (PCR) se define como una situación clínica que cursa con interrupción brusca, inesperada y potencialmente reversible, de la actividad mecánica del corazón y de la respiración espontánea.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endParaRPr lang="es-ES" sz="2000" u="none" dirty="0">
              <a:latin typeface="arial" panose="020B0604020202020204" pitchFamily="34" charset="0"/>
              <a:ea typeface="Times"/>
              <a:cs typeface="Times"/>
              <a:sym typeface="Time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000" b="1" i="1" u="none" dirty="0" err="1">
                <a:latin typeface="Times"/>
                <a:ea typeface="Times"/>
                <a:cs typeface="Times"/>
                <a:sym typeface="Times"/>
              </a:rPr>
              <a:t>Curva</a:t>
            </a:r>
            <a:r>
              <a:rPr lang="en-US" sz="2000" b="1" i="1" u="none" dirty="0">
                <a:latin typeface="Times"/>
                <a:ea typeface="Times"/>
                <a:cs typeface="Times"/>
                <a:sym typeface="Times"/>
              </a:rPr>
              <a:t> de Drinker: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150785" y="476944"/>
            <a:ext cx="6858000" cy="11281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¿EN QUE CONSISTE UNA PARADA CARDIORRESPIRATORIA?</a:t>
            </a:r>
          </a:p>
        </p:txBody>
      </p:sp>
      <p:pic>
        <p:nvPicPr>
          <p:cNvPr id="7170" name="Picture 2" descr="Temas Relevantes en Espacios Cardioprotegidos - Bienvenidos">
            <a:extLst>
              <a:ext uri="{FF2B5EF4-FFF2-40B4-BE49-F238E27FC236}">
                <a16:creationId xmlns:a16="http://schemas.microsoft.com/office/drawing/2014/main" id="{42494F4A-9ECC-4B14-9AEA-2ACE092E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88" y="3550669"/>
            <a:ext cx="3816424" cy="258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39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460" name="Shape 460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Shape 463"/>
          <p:cNvSpPr txBox="1"/>
          <p:nvPr/>
        </p:nvSpPr>
        <p:spPr>
          <a:xfrm>
            <a:off x="1043608" y="1416798"/>
            <a:ext cx="6833653" cy="197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indent="-457200" algn="l" fontAlgn="base">
              <a:buAutoNum type="arabicPeriod"/>
            </a:pPr>
            <a:r>
              <a:rPr lang="es-ES" sz="2000" b="1" i="0" dirty="0">
                <a:effectLst/>
                <a:latin typeface="Poppins" panose="00000500000000000000" pitchFamily="2" charset="0"/>
              </a:rPr>
              <a:t>Reconocimiento precoz de la parada cardiorrespiratoria y pedir ayuda</a:t>
            </a:r>
          </a:p>
          <a:p>
            <a:pPr marL="457200" indent="-457200" fontAlgn="base">
              <a:buFontTx/>
              <a:buAutoNum type="arabicPeriod"/>
            </a:pPr>
            <a:r>
              <a:rPr lang="es-ES" sz="2000" b="1" i="0" dirty="0">
                <a:effectLst/>
                <a:latin typeface="Poppins" panose="00000500000000000000" pitchFamily="2" charset="0"/>
              </a:rPr>
              <a:t>RCP precoz de calidad</a:t>
            </a:r>
          </a:p>
          <a:p>
            <a:pPr marL="457200" indent="-457200" fontAlgn="base">
              <a:buFontTx/>
              <a:buAutoNum type="arabicPeriod"/>
            </a:pPr>
            <a:r>
              <a:rPr lang="es-ES" sz="2000" b="1" i="0" dirty="0">
                <a:effectLst/>
                <a:latin typeface="Poppins" panose="00000500000000000000" pitchFamily="2" charset="0"/>
              </a:rPr>
              <a:t>Desfibrilación precoz</a:t>
            </a:r>
          </a:p>
          <a:p>
            <a:pPr marL="457200" indent="-457200" fontAlgn="base">
              <a:buFontTx/>
              <a:buAutoNum type="arabicPeriod"/>
            </a:pPr>
            <a:r>
              <a:rPr lang="es-ES" sz="2000" b="1" i="0" dirty="0">
                <a:effectLst/>
                <a:latin typeface="Poppins" panose="00000500000000000000" pitchFamily="2" charset="0"/>
              </a:rPr>
              <a:t>Soporte vital avanzado efectivo</a:t>
            </a:r>
          </a:p>
          <a:p>
            <a:pPr marL="457200" indent="-457200" algn="l" fontAlgn="base">
              <a:buAutoNum type="arabicPeriod"/>
            </a:pPr>
            <a:endParaRPr lang="es-ES" sz="2000" b="1" i="0" dirty="0">
              <a:solidFill>
                <a:srgbClr val="08A2FF"/>
              </a:solidFill>
              <a:effectLst/>
              <a:latin typeface="Poppins" panose="00000500000000000000" pitchFamily="2" charset="0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-396552" y="609266"/>
            <a:ext cx="6858000" cy="11281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Cadena de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Supervivencia</a:t>
            </a:r>
            <a:endParaRPr lang="en-US" sz="2800" b="1" i="0" u="non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pic>
        <p:nvPicPr>
          <p:cNvPr id="6146" name="Picture 2" descr="Cadena de Supervivencia (ERC)">
            <a:extLst>
              <a:ext uri="{FF2B5EF4-FFF2-40B4-BE49-F238E27FC236}">
                <a16:creationId xmlns:a16="http://schemas.microsoft.com/office/drawing/2014/main" id="{87E2A473-818E-43B3-86B2-2446B6A2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0" y="3547119"/>
            <a:ext cx="7812360" cy="285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AB5D78-770B-43A0-89F7-92F881A802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5" t="17096" r="47638" b="68302"/>
          <a:stretch/>
        </p:blipFill>
        <p:spPr>
          <a:xfrm>
            <a:off x="6039272" y="493307"/>
            <a:ext cx="2952328" cy="7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460" name="Shape 460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Shape 463"/>
          <p:cNvSpPr txBox="1"/>
          <p:nvPr/>
        </p:nvSpPr>
        <p:spPr>
          <a:xfrm>
            <a:off x="899592" y="1628800"/>
            <a:ext cx="6833653" cy="230425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just" fontAlgn="base"/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importancia del </a:t>
            </a:r>
            <a:r>
              <a:rPr lang="es-E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socorrista 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indiscutible.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 una de las acciones más importantes de todo el proceso, que es la </a:t>
            </a:r>
            <a:r>
              <a:rPr lang="es-E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activación e inicio de la RCP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endParaRPr lang="es-E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Pero también participará en </a:t>
            </a:r>
            <a:r>
              <a:rPr lang="es-E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de los 4 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eslabones de la ERC. Gracias al conocimiento y saber actuar en caso de emergencia, se genera un gran beneficio al mejorar </a:t>
            </a:r>
            <a:r>
              <a:rPr lang="es-E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pronóstico de supervivencia.</a:t>
            </a:r>
          </a:p>
          <a:p>
            <a:pPr algn="l"/>
            <a:endParaRPr lang="es-ES" sz="2000" b="0" i="0" dirty="0">
              <a:solidFill>
                <a:srgbClr val="1D1D1B"/>
              </a:solidFill>
              <a:effectLst/>
              <a:latin typeface="montserrat" panose="020B0604020202020204" pitchFamily="2" charset="0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1143000" y="620688"/>
            <a:ext cx="6858000" cy="11281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l" fontAlgn="base"/>
            <a:r>
              <a:rPr lang="es-ES" sz="2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importancia del Primer Interviniente</a:t>
            </a:r>
          </a:p>
        </p:txBody>
      </p:sp>
      <p:pic>
        <p:nvPicPr>
          <p:cNvPr id="14338" name="Picture 2" descr="Primeros auxilios: ¿qué puedo hacer yo? | Familia y Salud">
            <a:extLst>
              <a:ext uri="{FF2B5EF4-FFF2-40B4-BE49-F238E27FC236}">
                <a16:creationId xmlns:a16="http://schemas.microsoft.com/office/drawing/2014/main" id="{9AD14BA9-A193-4231-98C1-83F09014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82903"/>
            <a:ext cx="2770993" cy="207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39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160EE4B-C924-4117-9013-C4433754D80A}"/>
              </a:ext>
            </a:extLst>
          </p:cNvPr>
          <p:cNvSpPr/>
          <p:nvPr/>
        </p:nvSpPr>
        <p:spPr>
          <a:xfrm>
            <a:off x="395103" y="355042"/>
            <a:ext cx="8332974" cy="4968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10" name="Shape 410"/>
          <p:cNvSpPr txBox="1"/>
          <p:nvPr/>
        </p:nvSpPr>
        <p:spPr>
          <a:xfrm>
            <a:off x="857252" y="1071563"/>
            <a:ext cx="7870825" cy="7699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Reanimación Cardio-Pulmonar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928687" y="1857375"/>
            <a:ext cx="2214563" cy="4619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24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R.C.P. Básica</a:t>
            </a:r>
          </a:p>
        </p:txBody>
      </p:sp>
      <p:pic>
        <p:nvPicPr>
          <p:cNvPr id="412" name="Shape 412" descr="Cadena de supervivencia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032" y="3126583"/>
            <a:ext cx="6745936" cy="2466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0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460" name="Shape 460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Shape 463"/>
          <p:cNvSpPr txBox="1"/>
          <p:nvPr/>
        </p:nvSpPr>
        <p:spPr>
          <a:xfrm>
            <a:off x="1043608" y="1416798"/>
            <a:ext cx="6833653" cy="197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indent="-457200" algn="l" fontAlgn="base">
              <a:buAutoNum type="arabicPeriod"/>
            </a:pPr>
            <a:endParaRPr lang="es-ES" sz="2000" b="1" i="0" dirty="0">
              <a:solidFill>
                <a:srgbClr val="08A2FF"/>
              </a:solidFill>
              <a:effectLst/>
              <a:latin typeface="Poppins" panose="00000500000000000000" pitchFamily="2" charset="0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152400" y="576420"/>
            <a:ext cx="6858000" cy="11281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Algoritmo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de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Basico</a:t>
            </a:r>
            <a:endParaRPr lang="en-US" sz="2800" b="1" i="0" u="non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C337DB-C7AA-4C09-8E89-3B4876154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3" t="13583" r="58662" b="17096"/>
          <a:stretch/>
        </p:blipFill>
        <p:spPr>
          <a:xfrm>
            <a:off x="1970829" y="1704584"/>
            <a:ext cx="3031443" cy="50010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807689-33F9-494F-930B-74A332D276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5" t="17096" r="47638" b="68302"/>
          <a:stretch/>
        </p:blipFill>
        <p:spPr>
          <a:xfrm>
            <a:off x="5929492" y="1073144"/>
            <a:ext cx="2952328" cy="7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8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460" name="Shape 460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0" y="2057400"/>
            <a:ext cx="3413283" cy="36530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463" name="Shape 463"/>
          <p:cNvSpPr txBox="1"/>
          <p:nvPr/>
        </p:nvSpPr>
        <p:spPr>
          <a:xfrm>
            <a:off x="4860032" y="2583751"/>
            <a:ext cx="3888432" cy="2600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1" u="none" dirty="0" err="1"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Estímulos</a:t>
            </a:r>
            <a:r>
              <a:rPr lang="en-US" sz="2200" b="1" u="none" dirty="0"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200" b="1" u="none" dirty="0" err="1"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verbales</a:t>
            </a:r>
            <a:r>
              <a:rPr lang="en-US" sz="2200" b="1" u="none" dirty="0"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endParaRPr lang="en-US" sz="2200" b="1" dirty="0"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400" b="1" u="none" dirty="0" err="1"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Realizar</a:t>
            </a:r>
            <a:r>
              <a:rPr lang="en-US" sz="2400" b="1" u="none" dirty="0"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400" b="1" u="none" dirty="0" err="1"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estímulos</a:t>
            </a:r>
            <a:r>
              <a:rPr lang="en-US" sz="2400" b="1" u="none" dirty="0"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400" b="1" i="1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dolorosos</a:t>
            </a:r>
            <a:r>
              <a:rPr lang="en-US" sz="2400" b="1" i="1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.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214437" y="428625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  <p:sp>
        <p:nvSpPr>
          <p:cNvPr id="465" name="Shape 465"/>
          <p:cNvSpPr/>
          <p:nvPr/>
        </p:nvSpPr>
        <p:spPr>
          <a:xfrm>
            <a:off x="1066800" y="1371600"/>
            <a:ext cx="7391400" cy="457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Compruebe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si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hay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respuesta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en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la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víctima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1374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1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Auxilios</a:t>
            </a:r>
            <a:r>
              <a:rPr lang="en-US" sz="1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Aplicados</a:t>
            </a:r>
            <a:r>
              <a:rPr lang="en-US" sz="1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1400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Practica</a:t>
            </a:r>
            <a:r>
              <a:rPr lang="en-US" sz="14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Asistencial</a:t>
            </a:r>
            <a:r>
              <a:rPr lang="en-US" sz="14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asistencial</a:t>
            </a:r>
            <a:endParaRPr lang="en-US" sz="1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Shape 99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Shape 100"/>
          <p:cNvSpPr txBox="1"/>
          <p:nvPr/>
        </p:nvSpPr>
        <p:spPr>
          <a:xfrm>
            <a:off x="-952137" y="1159331"/>
            <a:ext cx="8437231" cy="24998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60000"/>
              </a:lnSpc>
              <a:buClr>
                <a:schemeClr val="dk1"/>
              </a:buClr>
            </a:pPr>
            <a:endParaRPr lang="en-US" sz="24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870823" y="406707"/>
            <a:ext cx="8314298" cy="8472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endParaRPr lang="en-US" sz="2400" b="1" dirty="0">
              <a:solidFill>
                <a:srgbClr val="C00000"/>
              </a:solidFill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ÍNDICE:</a:t>
            </a:r>
          </a:p>
          <a:p>
            <a:pPr marL="742950" marR="0" lvl="0" indent="-7429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pPr marL="742950" marR="0" lvl="0" indent="-7429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PRIMEROS AUXILIOS</a:t>
            </a:r>
          </a:p>
          <a:p>
            <a:pPr marL="742950" marR="0" lvl="0" indent="-7429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PARADA CARDIORESPIRATORIA.</a:t>
            </a:r>
          </a:p>
          <a:p>
            <a:pPr marL="742950" indent="-742950">
              <a:lnSpc>
                <a:spcPct val="150000"/>
              </a:lnSpc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SOPORTE VITAL BASICO.</a:t>
            </a:r>
          </a:p>
          <a:p>
            <a:pPr marL="742950" marR="0" lvl="0" indent="-7429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OTRAS ACTUACIONES DE SVB:</a:t>
            </a:r>
          </a:p>
          <a:p>
            <a:pPr marL="1200150" lvl="1" indent="-74295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OBSTRUCCIÓN DE LA VIA AEREA </a:t>
            </a:r>
          </a:p>
          <a:p>
            <a:pPr marL="1200150" lvl="1" indent="-74295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HERIDAS Y HEMORRAGIAS</a:t>
            </a:r>
          </a:p>
          <a:p>
            <a:pPr marL="1200150" lvl="1" indent="-74295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LIPOTIMIAS</a:t>
            </a:r>
          </a:p>
          <a:p>
            <a:pPr marL="1200150" lvl="1" indent="-74295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EPILEPSIA</a:t>
            </a:r>
          </a:p>
          <a:p>
            <a:pPr marL="1200150" lvl="1" indent="-74295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ACCIDENTE CEREBRO VASCULAR</a:t>
            </a:r>
          </a:p>
          <a:p>
            <a:pPr marL="1200150" lvl="1" indent="-74295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ACCIDENTE CARDIO VASCULAR</a:t>
            </a:r>
          </a:p>
          <a:p>
            <a:pPr marL="1200150" lvl="1" indent="-74295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PLS </a:t>
            </a:r>
            <a:endParaRPr lang="en-US" sz="2400" b="1" dirty="0">
              <a:solidFill>
                <a:srgbClr val="C00000"/>
              </a:solidFill>
            </a:endParaRPr>
          </a:p>
          <a:p>
            <a:pPr marL="742950" marR="0" lvl="0" indent="-742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+mj-lt"/>
              <a:buAutoNum type="arabicPeriod"/>
            </a:pP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</a:t>
            </a:r>
            <a:r>
              <a:rPr lang="en-US" sz="1400" b="0" i="0" u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Básica</a:t>
            </a:r>
            <a:endParaRPr lang="en-US" sz="1400" b="0" i="0" u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Shape 471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Shape 473"/>
          <p:cNvSpPr txBox="1"/>
          <p:nvPr/>
        </p:nvSpPr>
        <p:spPr>
          <a:xfrm>
            <a:off x="1214437" y="428625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  <p:sp>
        <p:nvSpPr>
          <p:cNvPr id="474" name="Shape 474"/>
          <p:cNvSpPr/>
          <p:nvPr/>
        </p:nvSpPr>
        <p:spPr>
          <a:xfrm>
            <a:off x="1066800" y="1371600"/>
            <a:ext cx="7391400" cy="5334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El paciente   </a:t>
            </a:r>
            <a:r>
              <a:rPr lang="en-US" sz="2400" b="1" i="0" u="none">
                <a:solidFill>
                  <a:srgbClr val="990000"/>
                </a:solidFill>
                <a:latin typeface="Times"/>
                <a:ea typeface="Times"/>
                <a:cs typeface="Times"/>
                <a:sym typeface="Times"/>
              </a:rPr>
              <a:t>SI</a:t>
            </a:r>
            <a:r>
              <a:rPr lang="en-US" sz="2400" b="1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 responde: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1295400" y="2133601"/>
            <a:ext cx="4038600" cy="101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000" b="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Descartar</a:t>
            </a:r>
            <a:r>
              <a:rPr lang="en-US" sz="2000" b="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000" b="0" i="0" u="sng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Hemorragia</a:t>
            </a:r>
            <a:r>
              <a:rPr lang="en-US" sz="2000" b="0" i="0" u="sng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000" b="0" i="0" u="sng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profusa</a:t>
            </a:r>
            <a:r>
              <a:rPr lang="en-US" sz="2000" b="0" i="0" u="sng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y </a:t>
            </a:r>
            <a:r>
              <a:rPr lang="en-US" sz="2000" b="0" i="0" u="sng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asfixia</a:t>
            </a:r>
            <a:r>
              <a:rPr lang="en-US" sz="2000" b="0" i="0" u="sng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por </a:t>
            </a:r>
            <a:r>
              <a:rPr lang="en-US" sz="2000" b="0" i="0" u="sng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atragantamiento</a:t>
            </a:r>
            <a:r>
              <a:rPr lang="en-US" sz="2000" b="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y </a:t>
            </a:r>
            <a:r>
              <a:rPr lang="en-US" sz="2000" b="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actuar</a:t>
            </a:r>
            <a:r>
              <a:rPr lang="en-US" sz="2000" b="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en</a:t>
            </a:r>
            <a:r>
              <a:rPr lang="en-US" sz="2000" b="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consecuencia</a:t>
            </a:r>
            <a:r>
              <a:rPr lang="en-US" sz="2000" b="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295400" y="3339306"/>
            <a:ext cx="5500687" cy="4000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0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Colocar en Posición Lateral de Seguridad PLS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3" y="3929062"/>
            <a:ext cx="4698989" cy="17936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478" name="Shape 478"/>
          <p:cNvSpPr/>
          <p:nvPr/>
        </p:nvSpPr>
        <p:spPr>
          <a:xfrm>
            <a:off x="4500563" y="1357312"/>
            <a:ext cx="604837" cy="5334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79" name="Shape 479" descr="Ver imagen en tamaño complet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2187" y="4818062"/>
            <a:ext cx="1928040" cy="8395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80" name="Shape 480"/>
          <p:cNvSpPr/>
          <p:nvPr/>
        </p:nvSpPr>
        <p:spPr>
          <a:xfrm>
            <a:off x="6000749" y="4143375"/>
            <a:ext cx="2000251" cy="571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Pedir ayuda</a:t>
            </a:r>
          </a:p>
        </p:txBody>
      </p:sp>
    </p:spTree>
    <p:extLst>
      <p:ext uri="{BB962C8B-B14F-4D97-AF65-F5344CB8AC3E}">
        <p14:creationId xmlns:p14="http://schemas.microsoft.com/office/powerpoint/2010/main" val="1975308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2" y="2524126"/>
            <a:ext cx="3500351" cy="331278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4929187" y="2001838"/>
            <a:ext cx="3352800" cy="35702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3200" b="1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Pida ayuda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4400" b="1" i="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3200" b="1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3200" b="1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prepárese para actuar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1214437" y="428625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  <p:pic>
        <p:nvPicPr>
          <p:cNvPr id="492" name="Shape 492" descr="Ver imagen en tamaño completo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3564" y="2857501"/>
            <a:ext cx="1967713" cy="8570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3" name="Shape 493"/>
          <p:cNvSpPr/>
          <p:nvPr/>
        </p:nvSpPr>
        <p:spPr>
          <a:xfrm>
            <a:off x="1000125" y="1571625"/>
            <a:ext cx="3352800" cy="457200"/>
          </a:xfrm>
          <a:prstGeom prst="roundRect">
            <a:avLst>
              <a:gd name="adj" fmla="val 16667"/>
            </a:avLst>
          </a:prstGeom>
          <a:solidFill>
            <a:srgbClr val="FF5050"/>
          </a:solidFill>
          <a:ln w="9525" cap="flat" cmpd="sng">
            <a:solidFill>
              <a:srgbClr val="FF505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0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El </a:t>
            </a:r>
            <a:r>
              <a:rPr lang="en-US" sz="20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paciente</a:t>
            </a:r>
            <a:r>
              <a:rPr lang="en-US" sz="20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>
                <a:solidFill>
                  <a:srgbClr val="990000"/>
                </a:solidFill>
                <a:latin typeface="Times"/>
                <a:ea typeface="Times"/>
                <a:cs typeface="Times"/>
                <a:sym typeface="Times"/>
              </a:rPr>
              <a:t>NO</a:t>
            </a:r>
            <a:r>
              <a:rPr lang="en-US" sz="20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0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responde</a:t>
            </a:r>
            <a:r>
              <a:rPr lang="en-US" sz="20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139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499" name="Shape 499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75" y="2214563"/>
            <a:ext cx="3243092" cy="358128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/>
        </p:nvSpPr>
        <p:spPr>
          <a:xfrm>
            <a:off x="4133849" y="2214563"/>
            <a:ext cx="4857751" cy="2124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Apertura de la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vía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aérea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3300"/>
              </a:buClr>
              <a:buFont typeface="Times"/>
              <a:buNone/>
            </a:pPr>
            <a:r>
              <a:rPr lang="en-US" sz="3200" b="1" i="0" u="sng" dirty="0" err="1">
                <a:solidFill>
                  <a:srgbClr val="CC3300"/>
                </a:solidFill>
                <a:latin typeface="Times"/>
                <a:ea typeface="Times"/>
                <a:cs typeface="Times"/>
                <a:sym typeface="Times"/>
              </a:rPr>
              <a:t>maniobra</a:t>
            </a:r>
            <a:r>
              <a:rPr lang="en-US" sz="3200" b="1" i="0" u="sng" dirty="0">
                <a:solidFill>
                  <a:srgbClr val="CC33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b="1" i="0" u="sng" dirty="0" err="1">
                <a:solidFill>
                  <a:srgbClr val="CC3300"/>
                </a:solidFill>
                <a:latin typeface="Times"/>
                <a:ea typeface="Times"/>
                <a:cs typeface="Times"/>
                <a:sym typeface="Times"/>
              </a:rPr>
              <a:t>frente-mentón</a:t>
            </a:r>
            <a:endParaRPr lang="en-US" sz="3200" b="1" i="0" u="sng" dirty="0">
              <a:solidFill>
                <a:srgbClr val="CC33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descartar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cuerpos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extraños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extraíbles</a:t>
            </a:r>
            <a:endParaRPr lang="en-US" sz="2400" b="1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1214437" y="428625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  <p:sp>
        <p:nvSpPr>
          <p:cNvPr id="11" name="Shape 518">
            <a:extLst>
              <a:ext uri="{FF2B5EF4-FFF2-40B4-BE49-F238E27FC236}">
                <a16:creationId xmlns:a16="http://schemas.microsoft.com/office/drawing/2014/main" id="{F5A3B1A2-65C9-49E7-91C5-A0A753BBBBA4}"/>
              </a:ext>
            </a:extLst>
          </p:cNvPr>
          <p:cNvSpPr/>
          <p:nvPr/>
        </p:nvSpPr>
        <p:spPr>
          <a:xfrm>
            <a:off x="611560" y="1283655"/>
            <a:ext cx="5299570" cy="533400"/>
          </a:xfrm>
          <a:prstGeom prst="roundRect">
            <a:avLst>
              <a:gd name="adj" fmla="val 16667"/>
            </a:avLst>
          </a:prstGeom>
          <a:solidFill>
            <a:srgbClr val="BDFF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32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Comprobar</a:t>
            </a:r>
            <a:r>
              <a:rPr lang="en-US" sz="32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Respiracion</a:t>
            </a:r>
            <a:endParaRPr lang="en-US" sz="2400" b="0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01151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512" name="Shape 512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Shape 515"/>
          <p:cNvSpPr txBox="1"/>
          <p:nvPr/>
        </p:nvSpPr>
        <p:spPr>
          <a:xfrm>
            <a:off x="4643437" y="3000375"/>
            <a:ext cx="4119563" cy="1600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2800" b="1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Ver, oír y sentir la respiración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2800" b="1" i="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(en no más de 10 seg.)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1214437" y="428625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75" y="2286000"/>
            <a:ext cx="3707631" cy="348895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/>
          <p:nvPr/>
        </p:nvSpPr>
        <p:spPr>
          <a:xfrm>
            <a:off x="850652" y="1446313"/>
            <a:ext cx="5299570" cy="533400"/>
          </a:xfrm>
          <a:prstGeom prst="roundRect">
            <a:avLst>
              <a:gd name="adj" fmla="val 16667"/>
            </a:avLst>
          </a:prstGeom>
          <a:solidFill>
            <a:srgbClr val="BDFFBD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32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Comprobar</a:t>
            </a:r>
            <a:r>
              <a:rPr lang="en-US" sz="32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Respiracion</a:t>
            </a:r>
            <a:endParaRPr lang="en-US" sz="2400" b="0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4572000" y="1000125"/>
            <a:ext cx="4343400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lang="en-US" sz="3600" b="1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520" name="Shape 520"/>
          <p:cNvCxnSpPr/>
          <p:nvPr/>
        </p:nvCxnSpPr>
        <p:spPr>
          <a:xfrm flipH="1">
            <a:off x="1928813" y="3286125"/>
            <a:ext cx="1285875" cy="571500"/>
          </a:xfrm>
          <a:prstGeom prst="straightConnector1">
            <a:avLst/>
          </a:prstGeom>
          <a:noFill/>
          <a:ln w="44450" cap="flat" cmpd="thickThin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521" name="Shape 521"/>
          <p:cNvCxnSpPr/>
          <p:nvPr/>
        </p:nvCxnSpPr>
        <p:spPr>
          <a:xfrm rot="5400000">
            <a:off x="3398044" y="3602831"/>
            <a:ext cx="357187" cy="152400"/>
          </a:xfrm>
          <a:prstGeom prst="straightConnector1">
            <a:avLst/>
          </a:prstGeom>
          <a:noFill/>
          <a:ln w="44450" cap="flat" cmpd="thickThin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522" name="Shape 522"/>
          <p:cNvCxnSpPr/>
          <p:nvPr/>
        </p:nvCxnSpPr>
        <p:spPr>
          <a:xfrm rot="-5400000">
            <a:off x="3281362" y="3567113"/>
            <a:ext cx="285750" cy="9525"/>
          </a:xfrm>
          <a:prstGeom prst="straightConnector1">
            <a:avLst/>
          </a:prstGeom>
          <a:noFill/>
          <a:ln w="44450" cap="flat" cmpd="thickThin">
            <a:solidFill>
              <a:srgbClr val="002060"/>
            </a:solidFill>
            <a:prstDash val="solid"/>
            <a:miter lim="800000"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22205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</a:t>
            </a:r>
            <a:r>
              <a:rPr lang="en-US" sz="1400" b="0" i="0" u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Básica</a:t>
            </a:r>
            <a:endParaRPr lang="en-US" sz="1400" b="0" i="0" u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0" name="Shape 5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135" y="2199736"/>
            <a:ext cx="3857624" cy="28050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531" name="Shape 531"/>
          <p:cNvSpPr txBox="1"/>
          <p:nvPr/>
        </p:nvSpPr>
        <p:spPr>
          <a:xfrm>
            <a:off x="1000126" y="485775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  <p:sp>
        <p:nvSpPr>
          <p:cNvPr id="532" name="Shape 532"/>
          <p:cNvSpPr/>
          <p:nvPr/>
        </p:nvSpPr>
        <p:spPr>
          <a:xfrm>
            <a:off x="714376" y="1215389"/>
            <a:ext cx="7848600" cy="571500"/>
          </a:xfrm>
          <a:prstGeom prst="roundRect">
            <a:avLst>
              <a:gd name="adj" fmla="val 16667"/>
            </a:avLst>
          </a:prstGeom>
          <a:solidFill>
            <a:srgbClr val="FF5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i="0" u="none" dirty="0">
                <a:latin typeface="Times"/>
                <a:ea typeface="Times"/>
                <a:cs typeface="Times"/>
                <a:sym typeface="Times"/>
              </a:rPr>
              <a:t>El </a:t>
            </a:r>
            <a:r>
              <a:rPr lang="en-US" sz="2400" i="0" u="none" dirty="0" err="1">
                <a:latin typeface="Times"/>
                <a:ea typeface="Times"/>
                <a:cs typeface="Times"/>
                <a:sym typeface="Times"/>
              </a:rPr>
              <a:t>paciente</a:t>
            </a:r>
            <a:r>
              <a:rPr lang="en-US" sz="2400" i="0" u="none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>
                <a:latin typeface="Times"/>
                <a:ea typeface="Times"/>
                <a:cs typeface="Times"/>
                <a:sym typeface="Times"/>
              </a:rPr>
              <a:t>NO </a:t>
            </a:r>
            <a:r>
              <a:rPr lang="en-US" sz="2400" b="1" i="0" u="none" dirty="0" err="1">
                <a:latin typeface="Times"/>
                <a:ea typeface="Times"/>
                <a:cs typeface="Times"/>
                <a:sym typeface="Times"/>
              </a:rPr>
              <a:t>responde</a:t>
            </a:r>
            <a:r>
              <a:rPr lang="en-US" sz="2400" b="1" i="0" u="none" dirty="0">
                <a:latin typeface="Times"/>
                <a:ea typeface="Times"/>
                <a:cs typeface="Times"/>
                <a:sym typeface="Times"/>
              </a:rPr>
              <a:t> y NO </a:t>
            </a:r>
            <a:r>
              <a:rPr lang="en-US" sz="2400" b="1" i="0" u="none" dirty="0" err="1">
                <a:latin typeface="Times"/>
                <a:ea typeface="Times"/>
                <a:cs typeface="Times"/>
                <a:sym typeface="Times"/>
              </a:rPr>
              <a:t>respira</a:t>
            </a:r>
            <a:r>
              <a:rPr lang="en-US" sz="2400" b="1" i="0" u="none" dirty="0">
                <a:latin typeface="Times"/>
                <a:ea typeface="Times"/>
                <a:cs typeface="Times"/>
                <a:sym typeface="Times"/>
              </a:rPr>
              <a:t>: INICIAR RCP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5148064" y="2199736"/>
            <a:ext cx="3672408" cy="2440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2400" b="1" i="0" u="none" dirty="0">
                <a:solidFill>
                  <a:srgbClr val="000000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RCP: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endParaRPr lang="en-US" sz="2400" b="1" i="0" u="none" dirty="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30 COMPRESIONES TORACICAS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i="0" u="none" dirty="0">
                <a:solidFill>
                  <a:srgbClr val="000000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2 INSUFLACIONES</a:t>
            </a:r>
          </a:p>
        </p:txBody>
      </p:sp>
      <p:cxnSp>
        <p:nvCxnSpPr>
          <p:cNvPr id="534" name="Shape 534"/>
          <p:cNvCxnSpPr/>
          <p:nvPr/>
        </p:nvCxnSpPr>
        <p:spPr>
          <a:xfrm rot="-5400000" flipH="1">
            <a:off x="3294375" y="3344068"/>
            <a:ext cx="1214437" cy="14287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535" name="Shape 535"/>
          <p:cNvCxnSpPr/>
          <p:nvPr/>
        </p:nvCxnSpPr>
        <p:spPr>
          <a:xfrm rot="10800000" flipH="1">
            <a:off x="3044343" y="2502452"/>
            <a:ext cx="857251" cy="7858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536" name="Shape 536"/>
          <p:cNvSpPr txBox="1"/>
          <p:nvPr/>
        </p:nvSpPr>
        <p:spPr>
          <a:xfrm>
            <a:off x="954786" y="5285048"/>
            <a:ext cx="7608190" cy="75071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2400" b="1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Brazos y </a:t>
            </a:r>
            <a:r>
              <a:rPr lang="en-US" sz="2400" b="1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espalda</a:t>
            </a:r>
            <a:r>
              <a:rPr lang="en-US" sz="2400" b="1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recta</a:t>
            </a:r>
            <a:r>
              <a:rPr lang="en-US" sz="24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. </a:t>
            </a:r>
          </a:p>
          <a:p>
            <a:pPr>
              <a:buClr>
                <a:srgbClr val="000000"/>
              </a:buClr>
            </a:pPr>
            <a:r>
              <a:rPr lang="en-US" sz="2400" b="1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Posición</a:t>
            </a:r>
            <a:r>
              <a:rPr lang="en-US" sz="24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rodillas</a:t>
            </a:r>
            <a:r>
              <a:rPr lang="en-US" sz="24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a la </a:t>
            </a:r>
            <a:r>
              <a:rPr lang="en-US" sz="2400" b="1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altura</a:t>
            </a:r>
            <a:r>
              <a:rPr lang="en-US" sz="24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de los </a:t>
            </a:r>
            <a:r>
              <a:rPr lang="en-US" sz="2400" b="1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hombros</a:t>
            </a:r>
            <a:r>
              <a:rPr lang="en-US" sz="2400" b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endParaRPr lang="en-US" sz="2400" b="1" i="0" u="none" dirty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9380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542" name="Shape 542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802" y="2971799"/>
            <a:ext cx="7018196" cy="305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/>
          <p:nvPr/>
        </p:nvSpPr>
        <p:spPr>
          <a:xfrm>
            <a:off x="214312" y="1179039"/>
            <a:ext cx="8715375" cy="142875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i="0" u="sng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Colocación</a:t>
            </a:r>
            <a:r>
              <a:rPr lang="en-US" sz="2400" i="0" u="sng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del talon de la mano </a:t>
            </a:r>
            <a:r>
              <a:rPr lang="en-US" sz="2400" i="0" u="sng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en</a:t>
            </a:r>
            <a:r>
              <a:rPr lang="en-US" sz="2400" i="0" u="sng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la zona inter-</a:t>
            </a:r>
            <a:r>
              <a:rPr lang="en-US" sz="2400" i="0" u="sng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mamaría</a:t>
            </a:r>
            <a:endParaRPr lang="en-US" sz="2400" i="0" u="sng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1200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8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30 </a:t>
            </a:r>
            <a:r>
              <a:rPr lang="en-US" sz="28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compresiones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20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torácicas</a:t>
            </a:r>
            <a:r>
              <a:rPr lang="en-US" sz="220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20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ininterrumpidas</a:t>
            </a:r>
            <a:endParaRPr lang="en-US" sz="2200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20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un </a:t>
            </a:r>
            <a:r>
              <a:rPr lang="en-US" sz="220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ritmo</a:t>
            </a:r>
            <a:r>
              <a:rPr lang="en-US" sz="220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de 100 </a:t>
            </a:r>
            <a:r>
              <a:rPr lang="en-US" sz="220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compresiones</a:t>
            </a:r>
            <a:r>
              <a:rPr lang="en-US" sz="220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/</a:t>
            </a:r>
            <a:r>
              <a:rPr lang="en-US" sz="220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minuto</a:t>
            </a:r>
            <a:r>
              <a:rPr lang="en-US" sz="220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y 5-</a:t>
            </a:r>
            <a:r>
              <a:rPr lang="en-US" sz="200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6 cm. de </a:t>
            </a:r>
            <a:r>
              <a:rPr lang="en-US" sz="2000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profundidad</a:t>
            </a:r>
            <a:endParaRPr lang="en-US" sz="2000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1214437" y="428625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7639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552" name="Shape 552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4" name="Shape 5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2276872"/>
            <a:ext cx="3662972" cy="3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/>
          <p:nvPr/>
        </p:nvSpPr>
        <p:spPr>
          <a:xfrm>
            <a:off x="719137" y="1182200"/>
            <a:ext cx="7848600" cy="928687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8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 </a:t>
            </a:r>
            <a:r>
              <a:rPr lang="en-US" sz="28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Ventilaciones</a:t>
            </a:r>
            <a:r>
              <a:rPr lang="en-US" sz="28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Maniobra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Frente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Mentón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y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taponar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la </a:t>
            </a:r>
            <a:r>
              <a:rPr lang="en-US" sz="2400" b="1" i="0" u="none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nariz</a:t>
            </a:r>
            <a:r>
              <a:rPr lang="en-US" sz="24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4969773" y="2281708"/>
            <a:ext cx="3786187" cy="304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2400" b="1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Trás</a:t>
            </a:r>
            <a:r>
              <a:rPr lang="en-US" sz="2400" b="1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las 30 </a:t>
            </a:r>
            <a:r>
              <a:rPr lang="en-US" sz="2400" b="1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compresiones</a:t>
            </a:r>
            <a:r>
              <a:rPr lang="en-US" sz="2400" b="1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torácicas</a:t>
            </a:r>
            <a:r>
              <a:rPr lang="en-US" sz="2400" b="1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2400" b="1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b="1" i="0" u="sng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 </a:t>
            </a:r>
            <a:r>
              <a:rPr lang="en-US" sz="2400" b="1" i="0" u="sng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ventilaciones</a:t>
            </a:r>
            <a:r>
              <a:rPr lang="en-US" sz="2400" b="1" i="0" u="sng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de 1 seg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Times"/>
              <a:buNone/>
            </a:pPr>
            <a:r>
              <a:rPr lang="en-US" sz="2400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 </a:t>
            </a:r>
            <a:r>
              <a:rPr lang="en-US" sz="2400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el</a:t>
            </a:r>
            <a:r>
              <a:rPr lang="en-US" sz="2400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volumen</a:t>
            </a:r>
            <a:r>
              <a:rPr lang="en-US" sz="2400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normal del </a:t>
            </a:r>
            <a:r>
              <a:rPr lang="en-US" sz="2400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reanimador</a:t>
            </a:r>
            <a:r>
              <a:rPr lang="en-US" sz="2400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y </a:t>
            </a:r>
            <a:r>
              <a:rPr lang="en-US" sz="2400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rápidamente</a:t>
            </a:r>
            <a:r>
              <a:rPr lang="en-US" sz="2400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400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volver</a:t>
            </a:r>
            <a:r>
              <a:rPr lang="en-US" sz="2400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a las </a:t>
            </a:r>
            <a:r>
              <a:rPr lang="en-US" sz="2400" i="0" u="none" dirty="0" err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compresiones</a:t>
            </a:r>
            <a:r>
              <a:rPr lang="en-US" sz="2400" i="0" u="none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1214437" y="519841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68191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563" name="Shape 563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Shape 565"/>
          <p:cNvSpPr txBox="1"/>
          <p:nvPr/>
        </p:nvSpPr>
        <p:spPr>
          <a:xfrm>
            <a:off x="1227520" y="627858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928687" y="1571626"/>
            <a:ext cx="7162800" cy="1816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800" b="1" i="0" u="sng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Secuencia compresiones / ventilaciones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800" b="1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30/2 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800" b="1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ininterrumpidamente. 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928687" y="4071938"/>
            <a:ext cx="7162800" cy="7699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Font typeface="Times"/>
              <a:buNone/>
            </a:pPr>
            <a:r>
              <a:rPr lang="en-US" sz="4400" b="1" i="0" u="none">
                <a:solidFill>
                  <a:srgbClr val="CC3300"/>
                </a:solidFill>
                <a:latin typeface="Times"/>
                <a:ea typeface="Times"/>
                <a:cs typeface="Times"/>
                <a:sym typeface="Times"/>
              </a:rPr>
              <a:t>NO DETENER LA RCP</a:t>
            </a:r>
          </a:p>
        </p:txBody>
      </p:sp>
    </p:spTree>
    <p:extLst>
      <p:ext uri="{BB962C8B-B14F-4D97-AF65-F5344CB8AC3E}">
        <p14:creationId xmlns:p14="http://schemas.microsoft.com/office/powerpoint/2010/main" val="4026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573" name="Shape 573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Shape 575"/>
          <p:cNvSpPr txBox="1"/>
          <p:nvPr/>
        </p:nvSpPr>
        <p:spPr>
          <a:xfrm>
            <a:off x="1214437" y="428625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Soporte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Vital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Básico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el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adulto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1714501" y="2357437"/>
            <a:ext cx="58578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Respiración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espontánea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de la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víctima</a:t>
            </a:r>
            <a:r>
              <a:rPr lang="en-US" sz="2400" b="0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928687" y="1428751"/>
            <a:ext cx="6858000" cy="52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800" b="1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No </a:t>
            </a:r>
            <a:r>
              <a:rPr lang="en-US" sz="2800" b="1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detener</a:t>
            </a:r>
            <a:r>
              <a:rPr lang="en-US" sz="2800" b="1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la RCP, salvo 3 </a:t>
            </a:r>
            <a:r>
              <a:rPr lang="en-US" sz="2800" b="1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casos</a:t>
            </a:r>
            <a:r>
              <a:rPr lang="en-US" sz="2800" b="1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1714501" y="3929063"/>
            <a:ext cx="5857875" cy="4619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Agotamiento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del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Socorrista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. 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1714501" y="3143250"/>
            <a:ext cx="5857875" cy="4619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Llegada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de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ayuda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especializada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.</a:t>
            </a:r>
          </a:p>
        </p:txBody>
      </p:sp>
      <p:pic>
        <p:nvPicPr>
          <p:cNvPr id="580" name="Shape 580" descr="C:\Users\Chus\Documents\Monitor PPAA\Power Point PPAA\ambulancia CR.bm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9362" y="2974116"/>
            <a:ext cx="1212495" cy="90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7443ACC-F007-4B7A-808F-0210D2856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" y="6258560"/>
            <a:ext cx="8882710" cy="5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RCP Básica</a:t>
            </a:r>
          </a:p>
        </p:txBody>
      </p:sp>
      <p:cxnSp>
        <p:nvCxnSpPr>
          <p:cNvPr id="573" name="Shape 573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575">
            <a:extLst>
              <a:ext uri="{FF2B5EF4-FFF2-40B4-BE49-F238E27FC236}">
                <a16:creationId xmlns:a16="http://schemas.microsoft.com/office/drawing/2014/main" id="{89E4CD00-5C60-4E01-8A66-832BA7DAACA6}"/>
              </a:ext>
            </a:extLst>
          </p:cNvPr>
          <p:cNvSpPr txBox="1"/>
          <p:nvPr/>
        </p:nvSpPr>
        <p:spPr>
          <a:xfrm>
            <a:off x="1104900" y="776008"/>
            <a:ext cx="68580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Times"/>
              <a:buNone/>
            </a:pP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Video RCP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en</a:t>
            </a:r>
            <a:r>
              <a:rPr lang="en-US" sz="2800" b="1" i="0" u="non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 </a:t>
            </a:r>
            <a:r>
              <a:rPr lang="en-US" sz="2800" b="1" i="0" u="none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Adult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o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:</a:t>
            </a:r>
            <a:endParaRPr lang="en-US" sz="2800" b="1" i="0" u="non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11" name="Shape 577">
            <a:extLst>
              <a:ext uri="{FF2B5EF4-FFF2-40B4-BE49-F238E27FC236}">
                <a16:creationId xmlns:a16="http://schemas.microsoft.com/office/drawing/2014/main" id="{99A60C1E-7D3F-4E17-9983-6F6F8D0BB3B6}"/>
              </a:ext>
            </a:extLst>
          </p:cNvPr>
          <p:cNvSpPr txBox="1"/>
          <p:nvPr/>
        </p:nvSpPr>
        <p:spPr>
          <a:xfrm>
            <a:off x="1104900" y="1613930"/>
            <a:ext cx="6858000" cy="52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800" b="1" i="0" u="none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https://www.youtube.com/watch?v=5bztoyJFLyo</a:t>
            </a:r>
            <a:endParaRPr lang="en-US" sz="2800" b="1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2800" b="1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1261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hape 99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Shape 98"/>
          <p:cNvSpPr txBox="1"/>
          <p:nvPr/>
        </p:nvSpPr>
        <p:spPr>
          <a:xfrm>
            <a:off x="6013150" y="7816"/>
            <a:ext cx="2858344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Auxilios</a:t>
            </a:r>
            <a:endParaRPr lang="en-US"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152400" y="1461320"/>
            <a:ext cx="8437231" cy="24998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60000"/>
              </a:lnSpc>
              <a:buClr>
                <a:schemeClr val="dk1"/>
              </a:buClr>
            </a:pPr>
            <a:endParaRPr lang="en-US" sz="24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2091522" y="1791146"/>
            <a:ext cx="53508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¿QUE SON LOS PRIMEROS AUXILIOS? </a:t>
            </a:r>
          </a:p>
        </p:txBody>
      </p:sp>
      <p:pic>
        <p:nvPicPr>
          <p:cNvPr id="2050" name="Picture 2" descr="Signos De Interrogación Fotos, Retratos, Imágenes Y Fotografía De Archivo  Libres De Derecho. Image 78077096.">
            <a:extLst>
              <a:ext uri="{FF2B5EF4-FFF2-40B4-BE49-F238E27FC236}">
                <a16:creationId xmlns:a16="http://schemas.microsoft.com/office/drawing/2014/main" id="{D9E8FD34-3528-4B54-921E-AEA1C8B9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73" y="3006159"/>
            <a:ext cx="2828991" cy="282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37BECE9-914B-4C99-A17E-71CBF41DC488}"/>
              </a:ext>
            </a:extLst>
          </p:cNvPr>
          <p:cNvSpPr/>
          <p:nvPr/>
        </p:nvSpPr>
        <p:spPr>
          <a:xfrm>
            <a:off x="405513" y="320522"/>
            <a:ext cx="8332974" cy="4968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10" name="Shape 410"/>
          <p:cNvSpPr txBox="1"/>
          <p:nvPr/>
        </p:nvSpPr>
        <p:spPr>
          <a:xfrm>
            <a:off x="389766" y="865970"/>
            <a:ext cx="8380038" cy="7699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OTRAS ACTUACIONES DE SOPORTE VITAL BASICO</a:t>
            </a:r>
            <a:endParaRPr lang="en-US" sz="4400" b="0" i="0" u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Shape 412" descr="Cadena de supervivencia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032" y="3140968"/>
            <a:ext cx="6745936" cy="2466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47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785812" y="1712215"/>
            <a:ext cx="5715000" cy="1692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 i="0" u="sng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Obstrucción</a:t>
            </a:r>
            <a:r>
              <a:rPr lang="en-US" sz="3200" b="1" i="0" u="sng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3200" b="1" i="0" u="sng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Incompleta</a:t>
            </a:r>
            <a:endParaRPr lang="en-US" sz="3200" b="1" i="0" u="sng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víctima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tose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puede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hablar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y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respirar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endParaRPr lang="en-US" sz="2400" b="1" i="0" u="sng" dirty="0">
              <a:solidFill>
                <a:srgbClr val="FF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2400" b="1" i="0" u="sng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Actuación</a:t>
            </a:r>
            <a:r>
              <a:rPr lang="en-US" sz="2400" b="1" i="0" u="sng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</a:t>
            </a:r>
            <a:r>
              <a:rPr lang="en-US" sz="2400" b="0" i="0" u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Animar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a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toser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y </a:t>
            </a:r>
            <a:r>
              <a:rPr lang="en-US" sz="2400" b="1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NO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40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dar</a:t>
            </a:r>
            <a:r>
              <a:rPr lang="en-US" sz="240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golpes </a:t>
            </a:r>
            <a:r>
              <a:rPr lang="en-US" sz="240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en</a:t>
            </a:r>
            <a:r>
              <a:rPr lang="en-US" sz="240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la </a:t>
            </a:r>
            <a:r>
              <a:rPr lang="en-US" sz="240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espalda</a:t>
            </a:r>
            <a:r>
              <a:rPr lang="en-US" sz="240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211" name="Shape 211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Shape 214"/>
          <p:cNvSpPr txBox="1"/>
          <p:nvPr/>
        </p:nvSpPr>
        <p:spPr>
          <a:xfrm>
            <a:off x="785812" y="642937"/>
            <a:ext cx="7098556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Obstrucciones</a:t>
            </a: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la via </a:t>
            </a: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aerea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Atragantamiento Causas, síntomas y tratamiento">
            <a:extLst>
              <a:ext uri="{FF2B5EF4-FFF2-40B4-BE49-F238E27FC236}">
                <a16:creationId xmlns:a16="http://schemas.microsoft.com/office/drawing/2014/main" id="{4EB81FA1-42A1-4F9F-8A05-C9A8256A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634406"/>
            <a:ext cx="2826444" cy="188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211" name="Shape 211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Shape 213"/>
          <p:cNvSpPr txBox="1"/>
          <p:nvPr/>
        </p:nvSpPr>
        <p:spPr>
          <a:xfrm>
            <a:off x="683568" y="1098383"/>
            <a:ext cx="5214937" cy="20621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 i="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Obstrucción</a:t>
            </a:r>
            <a:r>
              <a:rPr lang="en-US" sz="3200" b="1" i="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i="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Completa</a:t>
            </a:r>
            <a:r>
              <a:rPr lang="en-US" sz="3200" b="1" i="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400" dirty="0" err="1">
                <a:solidFill>
                  <a:schemeClr val="dk1"/>
                </a:solidFill>
              </a:rPr>
              <a:t>víctima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podrá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toser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hablar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respirar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Manos al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cuello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2400" b="1" i="0" u="sng" dirty="0" err="1">
                <a:latin typeface="Arial"/>
                <a:ea typeface="Arial"/>
                <a:cs typeface="Arial"/>
                <a:sym typeface="Arial"/>
              </a:rPr>
              <a:t>Actuación</a:t>
            </a:r>
            <a:r>
              <a:rPr lang="en-US" sz="2400" b="1" i="0" u="sng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2400" i="0" u="none" dirty="0" err="1">
                <a:latin typeface="Arial"/>
                <a:ea typeface="Arial"/>
                <a:cs typeface="Arial"/>
                <a:sym typeface="Arial"/>
              </a:rPr>
              <a:t>Realizar</a:t>
            </a:r>
            <a:r>
              <a:rPr lang="en-US" sz="2400" i="0" u="none" dirty="0"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i="0" u="none" dirty="0" err="1">
                <a:latin typeface="Arial"/>
                <a:ea typeface="Arial"/>
                <a:cs typeface="Arial"/>
                <a:sym typeface="Arial"/>
              </a:rPr>
              <a:t>Maniobra</a:t>
            </a:r>
            <a:r>
              <a:rPr lang="en-US" sz="2400" i="0" u="none" dirty="0">
                <a:latin typeface="Arial"/>
                <a:ea typeface="Arial"/>
                <a:cs typeface="Arial"/>
                <a:sym typeface="Arial"/>
              </a:rPr>
              <a:t> de Heimlich.</a:t>
            </a:r>
          </a:p>
        </p:txBody>
      </p:sp>
      <p:pic>
        <p:nvPicPr>
          <p:cNvPr id="215" name="Shape 215" descr="C:\Users\Chus\Desktop\Fotos 112\17107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125" y="857251"/>
            <a:ext cx="1871256" cy="221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 descr="C:\Users\Chus\Desktop\Fotos 112\heimlich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2" y="3143251"/>
            <a:ext cx="2450855" cy="258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4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211" name="Shape 211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Shape 213"/>
          <p:cNvSpPr txBox="1"/>
          <p:nvPr/>
        </p:nvSpPr>
        <p:spPr>
          <a:xfrm>
            <a:off x="565303" y="1059456"/>
            <a:ext cx="5214937" cy="20621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 i="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Maniobra</a:t>
            </a:r>
            <a:r>
              <a:rPr lang="en-US" sz="3200" b="1" i="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Heimlich: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32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400" i="0" u="none" dirty="0">
                <a:latin typeface="Arial"/>
                <a:ea typeface="Arial"/>
                <a:cs typeface="Arial"/>
                <a:sym typeface="Arial"/>
              </a:rPr>
              <a:t>5 golpes </a:t>
            </a:r>
            <a:r>
              <a:rPr lang="en-US" sz="2400" i="0" u="none" dirty="0" err="1">
                <a:latin typeface="Arial"/>
                <a:ea typeface="Arial"/>
                <a:cs typeface="Arial"/>
                <a:sym typeface="Arial"/>
              </a:rPr>
              <a:t>interescapulares</a:t>
            </a:r>
            <a:endParaRPr lang="en-US" sz="240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240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5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compresiones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abdominales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2400" i="0" u="none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2400" b="1" i="0" u="none" dirty="0">
                <a:latin typeface="Arial"/>
                <a:ea typeface="Arial"/>
                <a:cs typeface="Arial"/>
                <a:sym typeface="Arial"/>
              </a:rPr>
              <a:t>Y…¿Si se produce una </a:t>
            </a:r>
            <a:r>
              <a:rPr lang="en-US" sz="2400" b="1" i="0" u="none" dirty="0" err="1">
                <a:latin typeface="Arial"/>
                <a:ea typeface="Arial"/>
                <a:cs typeface="Arial"/>
                <a:sym typeface="Arial"/>
              </a:rPr>
              <a:t>perdida</a:t>
            </a:r>
            <a:r>
              <a:rPr lang="en-US" sz="2400" b="1" i="0" u="none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dirty="0" err="1">
                <a:latin typeface="Arial"/>
                <a:ea typeface="Arial"/>
                <a:cs typeface="Arial"/>
                <a:sym typeface="Arial"/>
              </a:rPr>
              <a:t>consciencia</a:t>
            </a:r>
            <a:r>
              <a:rPr lang="en-US" sz="2400" b="1" i="0" u="none" dirty="0">
                <a:latin typeface="Arial"/>
                <a:ea typeface="Arial"/>
                <a:cs typeface="Arial"/>
                <a:sym typeface="Arial"/>
              </a:rPr>
              <a:t>? </a:t>
            </a:r>
            <a:r>
              <a:rPr lang="en-US" sz="2400" b="1" i="0" u="sng" dirty="0">
                <a:latin typeface="Arial"/>
                <a:ea typeface="Arial"/>
                <a:cs typeface="Arial"/>
                <a:sym typeface="Arial"/>
              </a:rPr>
              <a:t>RCP</a:t>
            </a:r>
          </a:p>
          <a:p>
            <a:pPr lvl="0">
              <a:buClr>
                <a:schemeClr val="dk1"/>
              </a:buClr>
            </a:pPr>
            <a:r>
              <a:rPr lang="en-US" b="1" u="sng" dirty="0"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https://www.youtube.com/watch?v=NkoFfRXkZjA</a:t>
            </a:r>
            <a:endParaRPr lang="en-US" b="1" u="sng" dirty="0"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</a:pPr>
            <a:r>
              <a:rPr lang="en-US" b="1" dirty="0"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https://www.youtube.com/watch?v=tc3mSYjMunM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chemeClr val="dk1"/>
              </a:buClr>
            </a:pPr>
            <a:endParaRPr lang="en-US" sz="2400" b="1" i="0" u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4" name="Picture 2" descr="La maniobra de Heimlich: guía de instrucciones">
            <a:extLst>
              <a:ext uri="{FF2B5EF4-FFF2-40B4-BE49-F238E27FC236}">
                <a16:creationId xmlns:a16="http://schemas.microsoft.com/office/drawing/2014/main" id="{5DB9D2C9-EB33-43A1-A5F6-760C54A8C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40" y="764703"/>
            <a:ext cx="3063990" cy="471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22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222" name="Shape 222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Shape 223"/>
          <p:cNvSpPr txBox="1"/>
          <p:nvPr/>
        </p:nvSpPr>
        <p:spPr>
          <a:xfrm>
            <a:off x="740396" y="2189352"/>
            <a:ext cx="5271763" cy="3736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i="0" u="sng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Actuación</a:t>
            </a:r>
            <a:r>
              <a:rPr lang="en-US" sz="2800" b="1" i="0" u="sng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Contr</a:t>
            </a:r>
            <a:r>
              <a:rPr lang="en-US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lar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la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hemorragia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mediante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la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presión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directa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usando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un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apósito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(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gasa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pañuelo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…)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es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necesario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colocaremos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apósitos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sobre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el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primero,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pero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1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NUNCA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retiraremos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el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primer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apósito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785813" y="642937"/>
            <a:ext cx="3005137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Hemorragias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44536" y="1357504"/>
            <a:ext cx="7613651" cy="4619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Salida de sangre de las arterias, venas o capilares por donde circula, especialmente cuando se produce en cantidades muy grandes.</a:t>
            </a:r>
            <a:endParaRPr lang="en-US" sz="2000" i="0" u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176" y="2719769"/>
            <a:ext cx="2485597" cy="280295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Shape 233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Shape 234"/>
          <p:cNvSpPr txBox="1"/>
          <p:nvPr/>
        </p:nvSpPr>
        <p:spPr>
          <a:xfrm>
            <a:off x="6291263" y="92076"/>
            <a:ext cx="2728912" cy="3381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6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900113" y="622300"/>
            <a:ext cx="1876425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Heridas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633413" y="1238250"/>
            <a:ext cx="7632700" cy="4619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Lesiones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rompen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piel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u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otros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tejidos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cuerpo</a:t>
            </a:r>
            <a:r>
              <a:rPr lang="en-US" sz="2400" b="0" i="0" u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33413" y="1846262"/>
            <a:ext cx="2520951" cy="52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 i="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Tratamiento: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621031" y="2657639"/>
            <a:ext cx="8266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Examina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dirty="0">
              <a:solidFill>
                <a:schemeClr val="dk1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Agua y 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jabón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dirty="0">
              <a:solidFill>
                <a:schemeClr val="dk1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Antiséptico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dirty="0">
              <a:solidFill>
                <a:schemeClr val="dk1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AutoNum type="arabicPeriod"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¿</a:t>
            </a: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Tapar</a:t>
            </a:r>
            <a:r>
              <a:rPr lang="en-US" sz="2400" b="0" i="0" u="none" dirty="0">
                <a:solidFill>
                  <a:schemeClr val="dk1"/>
                </a:solidFill>
                <a:latin typeface="Arial" panose="020B0604020202020204" pitchFamily="34" charset="0"/>
                <a:ea typeface="Times"/>
                <a:cs typeface="Arial" panose="020B0604020202020204" pitchFamily="34" charset="0"/>
                <a:sym typeface="Times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6919" y="2516187"/>
            <a:ext cx="1976852" cy="1389888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0" name="Shape 240"/>
          <p:cNvSpPr txBox="1"/>
          <p:nvPr/>
        </p:nvSpPr>
        <p:spPr>
          <a:xfrm>
            <a:off x="3340100" y="2516187"/>
            <a:ext cx="431800" cy="4619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1.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6208413" y="2616361"/>
            <a:ext cx="387651" cy="396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2.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7944" y="2516187"/>
            <a:ext cx="2098504" cy="1389888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3" name="Shape 243"/>
          <p:cNvSpPr txBox="1"/>
          <p:nvPr/>
        </p:nvSpPr>
        <p:spPr>
          <a:xfrm>
            <a:off x="3457180" y="4300699"/>
            <a:ext cx="403621" cy="396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3.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6208413" y="4300699"/>
            <a:ext cx="387651" cy="396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0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4.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6919" y="4389909"/>
            <a:ext cx="1976852" cy="129623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7780" y="4389909"/>
            <a:ext cx="2108644" cy="129623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 descr="C:\Users\Chus\Desktop\Fotos 112\nosebleed_sm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2160" y="1857376"/>
            <a:ext cx="2880953" cy="308378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253" name="Shape 253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Shape 254"/>
          <p:cNvSpPr txBox="1"/>
          <p:nvPr/>
        </p:nvSpPr>
        <p:spPr>
          <a:xfrm>
            <a:off x="468313" y="764704"/>
            <a:ext cx="5195887" cy="4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2400" b="1" i="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Actuación</a:t>
            </a:r>
            <a:r>
              <a:rPr lang="en-US" sz="2400" b="1" i="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457200" marR="0" lvl="0" indent="-457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Inclinar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cabeza </a:t>
            </a:r>
            <a:r>
              <a:rPr lang="en-US" sz="2000" b="1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hacia</a:t>
            </a:r>
            <a:r>
              <a:rPr lang="en-US" sz="20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delante</a:t>
            </a:r>
            <a:r>
              <a:rPr lang="en-US" sz="2000" b="1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marR="0" lvl="0" indent="-457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Presión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directa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orificio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nasal,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durante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 min.</a:t>
            </a:r>
          </a:p>
          <a:p>
            <a:pPr marL="457200" marR="0" lvl="0" indent="-457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Pasados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los 5 min.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retirar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presión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hemorragia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continua,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taponar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orificio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nasal con una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gasa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empapada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agua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oxigenada</a:t>
            </a:r>
            <a:r>
              <a:rPr lang="en-US" sz="20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502407" y="664922"/>
            <a:ext cx="8641593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Epistaxis: </a:t>
            </a: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Hemorragias</a:t>
            </a: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Nasales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 descr="C:\Users\Chus\Desktop\Fotos 112\1723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3437" y="4000501"/>
            <a:ext cx="3739115" cy="157103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64" name="Shape 364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Shape 365"/>
          <p:cNvSpPr txBox="1"/>
          <p:nvPr/>
        </p:nvSpPr>
        <p:spPr>
          <a:xfrm>
            <a:off x="857252" y="2071688"/>
            <a:ext cx="7500937" cy="2378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i="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Actuación</a:t>
            </a:r>
            <a:r>
              <a:rPr lang="en-US" sz="2400" b="1" i="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Colocar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chemeClr val="dk1"/>
                </a:solidFill>
              </a:rPr>
              <a:t>víctima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tendida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suelo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boca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arriba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Aflojar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ropa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corbata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cinturón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…)</a:t>
            </a: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Elevar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piernas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1689" y="626858"/>
            <a:ext cx="2492375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Lipotimias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793749" y="1241425"/>
            <a:ext cx="7699375" cy="830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2400" dirty="0" err="1"/>
              <a:t>Pérdida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breve de la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consciencia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debido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a una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disminución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repentina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flujo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dirty="0" err="1">
                <a:latin typeface="Arial"/>
                <a:ea typeface="Arial"/>
                <a:cs typeface="Arial"/>
                <a:sym typeface="Arial"/>
              </a:rPr>
              <a:t>sanguíneo</a:t>
            </a:r>
            <a:r>
              <a:rPr lang="en-US" sz="2400" b="0" i="0" u="none" dirty="0">
                <a:latin typeface="Arial"/>
                <a:ea typeface="Arial"/>
                <a:cs typeface="Arial"/>
                <a:sym typeface="Arial"/>
              </a:rPr>
              <a:t> cerebral.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 descr="C:\Users\Chus\Desktop\Fotos 112\untitlewwd.bm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499" y="3023081"/>
            <a:ext cx="3445396" cy="245077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75" name="Shape 37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Shape 376"/>
          <p:cNvSpPr txBox="1"/>
          <p:nvPr/>
        </p:nvSpPr>
        <p:spPr>
          <a:xfrm>
            <a:off x="818436" y="2357437"/>
            <a:ext cx="4500563" cy="3540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b="1" i="0" u="sng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Actuación</a:t>
            </a:r>
            <a:r>
              <a:rPr lang="en-US" sz="2000" b="1" i="0" u="sng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 </a:t>
            </a: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Proteger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la zona,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retirar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mesas,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sillas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…</a:t>
            </a: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No </a:t>
            </a:r>
            <a:r>
              <a:rPr lang="en-US" sz="2000" b="1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sujetar</a:t>
            </a:r>
            <a:r>
              <a:rPr lang="en-US" sz="2000" b="1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a la </a:t>
            </a:r>
            <a:r>
              <a:rPr lang="en-US" sz="2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víctima</a:t>
            </a:r>
            <a:r>
              <a:rPr lang="en-US" sz="2000" b="1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dejar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que la crisis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evolucione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Colocar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algo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blando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debajo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de la cabeza (</a:t>
            </a:r>
            <a:r>
              <a:rPr lang="en-US" sz="2000" b="0" i="0" u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almohada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jersey…).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85813" y="642937"/>
            <a:ext cx="2211387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Epilepsia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788354" y="1408112"/>
            <a:ext cx="7842251" cy="830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2400" i="0" u="sng" dirty="0" err="1">
                <a:latin typeface="Arial"/>
                <a:ea typeface="Arial"/>
                <a:cs typeface="Arial"/>
                <a:sym typeface="Arial"/>
              </a:rPr>
              <a:t>Ataque</a:t>
            </a:r>
            <a:r>
              <a:rPr lang="en-US" sz="2400" i="0" u="sng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0" u="sng" dirty="0" err="1">
                <a:latin typeface="Arial"/>
                <a:ea typeface="Arial"/>
                <a:cs typeface="Arial"/>
                <a:sym typeface="Arial"/>
              </a:rPr>
              <a:t>Epiléptico</a:t>
            </a:r>
            <a:r>
              <a:rPr lang="en-US" sz="2400" i="0" u="none" dirty="0">
                <a:latin typeface="Arial"/>
                <a:ea typeface="Arial"/>
                <a:cs typeface="Arial"/>
                <a:sym typeface="Arial"/>
              </a:rPr>
              <a:t>: Se </a:t>
            </a:r>
            <a:r>
              <a:rPr lang="en-US" sz="2400" i="0" u="none" dirty="0" err="1">
                <a:latin typeface="Arial"/>
                <a:ea typeface="Arial"/>
                <a:cs typeface="Arial"/>
                <a:sym typeface="Arial"/>
              </a:rPr>
              <a:t>manifiesta</a:t>
            </a:r>
            <a:r>
              <a:rPr lang="en-US" sz="2400" i="0" u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0" u="none" dirty="0" err="1">
                <a:latin typeface="Arial"/>
                <a:ea typeface="Arial"/>
                <a:cs typeface="Arial"/>
                <a:sym typeface="Arial"/>
              </a:rPr>
              <a:t>mediante</a:t>
            </a:r>
            <a:r>
              <a:rPr lang="en-US" sz="2400" i="0" u="none" dirty="0"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400" i="0" u="none" dirty="0" err="1">
                <a:latin typeface="Arial"/>
                <a:ea typeface="Arial"/>
                <a:cs typeface="Arial"/>
                <a:sym typeface="Arial"/>
              </a:rPr>
              <a:t>ataque</a:t>
            </a:r>
            <a:r>
              <a:rPr lang="en-US" sz="2400" i="0" u="none" dirty="0"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400" i="0" u="none" dirty="0" err="1">
                <a:latin typeface="Arial"/>
                <a:ea typeface="Arial"/>
                <a:cs typeface="Arial"/>
                <a:sym typeface="Arial"/>
              </a:rPr>
              <a:t>convulsiones</a:t>
            </a:r>
            <a:r>
              <a:rPr lang="en-US" sz="2400" i="0" u="none" dirty="0">
                <a:latin typeface="Arial"/>
                <a:ea typeface="Arial"/>
                <a:cs typeface="Arial"/>
                <a:sym typeface="Arial"/>
              </a:rPr>
              <a:t>, con </a:t>
            </a:r>
            <a:r>
              <a:rPr lang="en-US" sz="2400" dirty="0" err="1"/>
              <a:t>pérdida</a:t>
            </a:r>
            <a:r>
              <a:rPr lang="en-US" sz="2400" i="0" u="none" dirty="0">
                <a:latin typeface="Arial"/>
                <a:ea typeface="Arial"/>
                <a:cs typeface="Arial"/>
                <a:sym typeface="Arial"/>
              </a:rPr>
              <a:t> o no, de la </a:t>
            </a:r>
            <a:r>
              <a:rPr lang="en-US" sz="2400" i="0" u="none" dirty="0" err="1">
                <a:latin typeface="Arial"/>
                <a:ea typeface="Arial"/>
                <a:cs typeface="Arial"/>
                <a:sym typeface="Arial"/>
              </a:rPr>
              <a:t>consciencia</a:t>
            </a:r>
            <a:r>
              <a:rPr lang="en-US" sz="2400" b="0" i="0" u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75" name="Shape 37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Shape 376"/>
          <p:cNvSpPr txBox="1"/>
          <p:nvPr/>
        </p:nvSpPr>
        <p:spPr>
          <a:xfrm>
            <a:off x="596806" y="1289049"/>
            <a:ext cx="7137940" cy="3953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just"/>
            <a:r>
              <a:rPr lang="es-ES" sz="2000" b="1" dirty="0">
                <a:solidFill>
                  <a:srgbClr val="2B2B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ictus puede </a:t>
            </a:r>
            <a:r>
              <a:rPr lang="es-ES" sz="2000" b="0" i="0" dirty="0">
                <a:solidFill>
                  <a:srgbClr val="2B2B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 causado por dos motivos: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2B2B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ES" sz="2000" b="0" i="0" dirty="0">
                <a:solidFill>
                  <a:srgbClr val="2B2B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 la rotura de un vaso sanguíneo que circula por el cerebro, denominado hemorrágico.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2B2B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ES" sz="2000" b="0" i="0" dirty="0">
                <a:solidFill>
                  <a:srgbClr val="2B2B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la obstrucción de estos conductos por trombos normalmente originados en el corazón, llamado isquémico.</a:t>
            </a:r>
          </a:p>
          <a:p>
            <a:pPr algn="just"/>
            <a:endParaRPr lang="es-ES" sz="2000" b="0" i="0" dirty="0">
              <a:solidFill>
                <a:srgbClr val="2B2B2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sz="2000" b="0" i="0" dirty="0">
              <a:solidFill>
                <a:srgbClr val="2B2B2B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785813" y="642937"/>
            <a:ext cx="7746627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ccidente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erebrovascular 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0244" name="Picture 4" descr="Qué es un ictus? - Tipos de ictus - Síntomas del Ictus">
            <a:extLst>
              <a:ext uri="{FF2B5EF4-FFF2-40B4-BE49-F238E27FC236}">
                <a16:creationId xmlns:a16="http://schemas.microsoft.com/office/drawing/2014/main" id="{B70D6407-582E-44B2-B112-9841626D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609" y="3072802"/>
            <a:ext cx="4002781" cy="30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175" name="Shape 17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hape 176"/>
          <p:cNvSpPr txBox="1"/>
          <p:nvPr/>
        </p:nvSpPr>
        <p:spPr>
          <a:xfrm>
            <a:off x="748407" y="2201069"/>
            <a:ext cx="7570986" cy="2455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Conocimientos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técnicos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maniobras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encaminados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mantener</a:t>
            </a:r>
            <a:r>
              <a:rPr lang="en-US" sz="24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b="1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vida</a:t>
            </a:r>
            <a:r>
              <a:rPr lang="en-US" sz="24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hasta la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llegada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personal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sanitario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especializado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785813" y="642937"/>
            <a:ext cx="4090987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36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Auxilios</a:t>
            </a:r>
            <a:endParaRPr lang="en-US" sz="36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7070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75" name="Shape 37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Shape 376"/>
          <p:cNvSpPr txBox="1"/>
          <p:nvPr/>
        </p:nvSpPr>
        <p:spPr>
          <a:xfrm>
            <a:off x="596806" y="1289049"/>
            <a:ext cx="7137940" cy="3953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just"/>
            <a:r>
              <a:rPr lang="es-ES" sz="2000" dirty="0">
                <a:solidFill>
                  <a:srgbClr val="2B2B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muy importante detectar cuanto antes algunos de los síntomas propios del ictus:</a:t>
            </a:r>
            <a:endParaRPr lang="es-ES" sz="2000" b="0" i="0" dirty="0">
              <a:solidFill>
                <a:srgbClr val="2B2B2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ES" sz="2000" b="0" i="0" dirty="0">
              <a:solidFill>
                <a:srgbClr val="2B2B2B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785813" y="642937"/>
            <a:ext cx="7746627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ccidente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erebrovascular 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0242" name="Picture 2" descr="Qué es un ictus y cómo afecta al corazón">
            <a:extLst>
              <a:ext uri="{FF2B5EF4-FFF2-40B4-BE49-F238E27FC236}">
                <a16:creationId xmlns:a16="http://schemas.microsoft.com/office/drawing/2014/main" id="{C67FB69B-E245-4A2B-ADBA-4E621E94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554" y="2264913"/>
            <a:ext cx="4118892" cy="38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246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75" name="Shape 37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Shape 376"/>
          <p:cNvSpPr txBox="1"/>
          <p:nvPr/>
        </p:nvSpPr>
        <p:spPr>
          <a:xfrm>
            <a:off x="588949" y="1285601"/>
            <a:ext cx="7137940" cy="3953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just"/>
            <a:r>
              <a:rPr lang="es-ES" sz="2800" b="1" i="0" u="sng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Actuación:</a:t>
            </a:r>
          </a:p>
          <a:p>
            <a:pPr algn="just"/>
            <a:endParaRPr lang="es-ES" sz="2800" b="1" i="0" u="sng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pPr algn="just"/>
            <a:endParaRPr lang="es-ES" sz="2800" b="1" u="sng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algn="just"/>
            <a:endParaRPr lang="es-ES" sz="2800" b="1" i="0" u="sng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pPr algn="just"/>
            <a:endParaRPr lang="es-ES" sz="2800" b="1" i="0" u="sng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2800" b="1" i="0" u="sng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20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Busca asistencia médica de inmediato.</a:t>
            </a:r>
            <a:r>
              <a:rPr lang="es-ES" sz="20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just"/>
            <a:r>
              <a:rPr lang="es-ES" sz="20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accidente cerebrovascular es una </a:t>
            </a:r>
            <a:r>
              <a:rPr lang="es-ES" sz="20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verdadera emergencia</a:t>
            </a:r>
            <a:r>
              <a:rPr lang="es-ES" sz="20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s-ES" sz="20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tiempo de reacción es muy importante en el daño cerebral producido y en la recuperación de la persona.</a:t>
            </a:r>
            <a:endParaRPr lang="es-ES" sz="2000" b="0" i="0" dirty="0">
              <a:solidFill>
                <a:srgbClr val="11111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2000" b="0" i="0" dirty="0">
              <a:solidFill>
                <a:srgbClr val="2B2B2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588949" y="642937"/>
            <a:ext cx="7943491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ccidente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erebrovascular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6" name="Shape 189" descr="Ver imagen en tamaño completo">
            <a:hlinkClick r:id="rId3"/>
            <a:extLst>
              <a:ext uri="{FF2B5EF4-FFF2-40B4-BE49-F238E27FC236}">
                <a16:creationId xmlns:a16="http://schemas.microsoft.com/office/drawing/2014/main" id="{2CF273BC-DEAF-4633-AF4C-50EEE0565A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1775" y="2295524"/>
            <a:ext cx="2592288" cy="11521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833796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75" name="Shape 37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Shape 376"/>
          <p:cNvSpPr txBox="1"/>
          <p:nvPr/>
        </p:nvSpPr>
        <p:spPr>
          <a:xfrm>
            <a:off x="785813" y="1289049"/>
            <a:ext cx="7137940" cy="3953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just"/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ataque cardíaco ocurre cuando el flujo de sangre que lleva oxígeno al corazón se bloquea. El miocardio queda privado de oxígeno y comienza a morir.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85813" y="642937"/>
            <a:ext cx="7746627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ccidente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ardiovascular 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3316" name="Picture 4" descr="Ataque cardíaco: MedlinePlus enciclopedia médica">
            <a:extLst>
              <a:ext uri="{FF2B5EF4-FFF2-40B4-BE49-F238E27FC236}">
                <a16:creationId xmlns:a16="http://schemas.microsoft.com/office/drawing/2014/main" id="{C28247AC-5940-497E-9BBF-D6F7103AF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520951"/>
            <a:ext cx="381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843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75" name="Shape 37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Shape 376"/>
          <p:cNvSpPr txBox="1"/>
          <p:nvPr/>
        </p:nvSpPr>
        <p:spPr>
          <a:xfrm>
            <a:off x="507206" y="1550309"/>
            <a:ext cx="7151296" cy="43979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l"/>
            <a:r>
              <a:rPr lang="es-E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Síntomas</a:t>
            </a:r>
            <a:r>
              <a:rPr lang="es-ES" sz="2400" b="1" dirty="0">
                <a:solidFill>
                  <a:srgbClr val="202124"/>
                </a:solidFill>
                <a:latin typeface="arial" panose="020B0604020202020204" pitchFamily="34" charset="0"/>
              </a:rPr>
              <a:t>:</a:t>
            </a:r>
            <a:endParaRPr lang="es-ES" sz="2400" b="1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Presión, opresión, dolor, o sensación de compresión o dolor en el pecho o en los brazos, que puede propagarse hacia el cuello, la mandíbula o la espalda.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Náuseas, indigestión, ardor de estómago o dolor abdominal.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Falta de aire.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Sudor frío.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Fatiga.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l"/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No mejoran pasados</a:t>
            </a:r>
          </a:p>
          <a:p>
            <a:pPr algn="l"/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15 minutos.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507206" y="680699"/>
            <a:ext cx="8313266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ccidente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ardiovascular 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7" name="Picture 2" descr="Dolor en el pecho, fatiga y otros síntomas del infarto de miocardio: conoce  las causas y">
            <a:extLst>
              <a:ext uri="{FF2B5EF4-FFF2-40B4-BE49-F238E27FC236}">
                <a16:creationId xmlns:a16="http://schemas.microsoft.com/office/drawing/2014/main" id="{6A3CED17-3032-4943-A0CD-5DD6EB34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78" y="3212975"/>
            <a:ext cx="4453052" cy="23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071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75" name="Shape 37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Shape 376"/>
          <p:cNvSpPr txBox="1"/>
          <p:nvPr/>
        </p:nvSpPr>
        <p:spPr>
          <a:xfrm>
            <a:off x="778137" y="1452004"/>
            <a:ext cx="7137940" cy="3953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l"/>
            <a:r>
              <a:rPr lang="es-ES" sz="2400" b="1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Actuación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endParaRPr lang="es-ES" sz="2000" b="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Avisar al 112.</a:t>
            </a:r>
          </a:p>
          <a:p>
            <a:pPr algn="l" fontAlgn="base">
              <a:buFont typeface="+mj-lt"/>
              <a:buAutoNum type="arabicPeriod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</a:t>
            </a: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la persona en lugar seguro y evita que se mueva o haga esfuerzos. Posición de espera semisentado.</a:t>
            </a:r>
          </a:p>
          <a:p>
            <a:pPr algn="l" fontAlgn="base">
              <a:buFont typeface="+mj-lt"/>
              <a:buAutoNum type="arabicPeriod"/>
            </a:pP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Aflojar cualquier prenda de vestir ajustada.</a:t>
            </a:r>
          </a:p>
          <a:p>
            <a:pPr algn="l" fontAlgn="base">
              <a:buFont typeface="+mj-lt"/>
              <a:buAutoNum type="arabicPeriod"/>
            </a:pPr>
            <a:r>
              <a:rPr lang="es-E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Tranquilízar</a:t>
            </a:r>
            <a:r>
              <a:rPr lang="es-E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no la dejar sola en ningún momento.</a:t>
            </a:r>
          </a:p>
          <a:p>
            <a:pPr algn="l"/>
            <a:endParaRPr lang="es-ES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785813" y="642937"/>
            <a:ext cx="7746627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ccidente </a:t>
            </a:r>
            <a:r>
              <a:rPr 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ES" sz="3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ardiovascular 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7" name="Picture 2" descr="Dolor en el pecho, fatiga y otros síntomas del infarto de miocardio: conoce  las causas y">
            <a:extLst>
              <a:ext uri="{FF2B5EF4-FFF2-40B4-BE49-F238E27FC236}">
                <a16:creationId xmlns:a16="http://schemas.microsoft.com/office/drawing/2014/main" id="{6A3CED17-3032-4943-A0CD-5DD6EB34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07" y="3838303"/>
            <a:ext cx="3768831" cy="19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47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85" name="Shape 38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813" y="1714500"/>
            <a:ext cx="3659027" cy="34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1" y="1714501"/>
            <a:ext cx="3752499" cy="344293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990600" y="1752601"/>
            <a:ext cx="457200" cy="433387"/>
          </a:xfrm>
          <a:prstGeom prst="bevel">
            <a:avLst>
              <a:gd name="adj" fmla="val 4193"/>
            </a:avLst>
          </a:prstGeom>
          <a:solidFill>
            <a:srgbClr val="FFCC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</a:p>
        </p:txBody>
      </p:sp>
      <p:sp>
        <p:nvSpPr>
          <p:cNvPr id="390" name="Shape 390"/>
          <p:cNvSpPr/>
          <p:nvPr/>
        </p:nvSpPr>
        <p:spPr>
          <a:xfrm>
            <a:off x="5029200" y="1752601"/>
            <a:ext cx="457200" cy="433387"/>
          </a:xfrm>
          <a:prstGeom prst="bevel">
            <a:avLst>
              <a:gd name="adj" fmla="val 4193"/>
            </a:avLst>
          </a:prstGeom>
          <a:solidFill>
            <a:srgbClr val="FFCC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785812" y="642937"/>
            <a:ext cx="6802437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Posición</a:t>
            </a: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Lateral de </a:t>
            </a: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397" name="Shape 397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1" y="1785938"/>
            <a:ext cx="3427628" cy="3340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1938" y="2214563"/>
            <a:ext cx="4793079" cy="245421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/>
          <p:nvPr/>
        </p:nvSpPr>
        <p:spPr>
          <a:xfrm>
            <a:off x="762000" y="1828801"/>
            <a:ext cx="457200" cy="433387"/>
          </a:xfrm>
          <a:prstGeom prst="bevel">
            <a:avLst>
              <a:gd name="adj" fmla="val 4193"/>
            </a:avLst>
          </a:prstGeom>
          <a:solidFill>
            <a:srgbClr val="FFCC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</a:p>
        </p:txBody>
      </p:sp>
      <p:sp>
        <p:nvSpPr>
          <p:cNvPr id="402" name="Shape 402"/>
          <p:cNvSpPr/>
          <p:nvPr/>
        </p:nvSpPr>
        <p:spPr>
          <a:xfrm>
            <a:off x="4343400" y="2209801"/>
            <a:ext cx="457200" cy="433387"/>
          </a:xfrm>
          <a:prstGeom prst="bevel">
            <a:avLst>
              <a:gd name="adj" fmla="val 4193"/>
            </a:avLst>
          </a:prstGeom>
          <a:solidFill>
            <a:srgbClr val="FFCC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r>
              <a:rPr lang="en-US" sz="2400" b="1" i="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785812" y="642937"/>
            <a:ext cx="6802437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Posición</a:t>
            </a: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Lateral de </a:t>
            </a: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endParaRPr lang="en-US" sz="3600" b="1" i="0" u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1493973" y="2028192"/>
            <a:ext cx="6000751" cy="1446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4800" b="1" i="0" u="sng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3200" b="1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roteger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Tanto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accidentado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uno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mismo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1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14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Auxilios</a:t>
            </a:r>
            <a:endParaRPr lang="en-US" sz="14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Shape 18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Shape 187"/>
          <p:cNvSpPr txBox="1"/>
          <p:nvPr/>
        </p:nvSpPr>
        <p:spPr>
          <a:xfrm>
            <a:off x="1514718" y="3085784"/>
            <a:ext cx="5357812" cy="1446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4800" b="1" i="0" u="sng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3200" b="1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visar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los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servicios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emergencia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1500187" y="4143376"/>
            <a:ext cx="5715000" cy="1446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4800" b="1" i="0" u="sng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3200" b="1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ocorrer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auxilios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accidentado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189" name="Shape 189" descr="Ver imagen en tamaño complet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8573" y="3195696"/>
            <a:ext cx="1071133" cy="46660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0" name="Shape 190"/>
          <p:cNvSpPr txBox="1"/>
          <p:nvPr/>
        </p:nvSpPr>
        <p:spPr>
          <a:xfrm>
            <a:off x="2627784" y="642938"/>
            <a:ext cx="5072803" cy="708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Protocolo</a:t>
            </a:r>
            <a:r>
              <a:rPr lang="en-US" sz="3600" b="0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P.A.S.</a:t>
            </a:r>
          </a:p>
        </p:txBody>
      </p:sp>
      <p:pic>
        <p:nvPicPr>
          <p:cNvPr id="191" name="Shape 191" descr="mesd3bamyqafs4r9uxxr_400x4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682" y="2092678"/>
            <a:ext cx="668916" cy="67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 descr="unname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542" y="4196488"/>
            <a:ext cx="1034489" cy="83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611560" y="1536700"/>
            <a:ext cx="6740514" cy="30780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s-E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Cuando realices una llamada al 112 mantén la calma, habla con claridad y proporciona los siguientes datos: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endParaRPr lang="es-E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Lugar del accidente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Qué ha ocurrido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s-E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úmero de víctimas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 qué condiciones están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 nombre y teléfono de contacto.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s-E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No debemos colgar hasta que se nos indique por parte del 112, y una vez colgado dejar esa línea libre.</a:t>
            </a:r>
            <a:endParaRPr lang="es-E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endParaRPr lang="es-ES" sz="2000" b="0" dirty="0">
              <a:solidFill>
                <a:srgbClr val="444444"/>
              </a:solidFill>
              <a:effectLst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1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14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Auxilios</a:t>
            </a:r>
            <a:endParaRPr lang="en-US" sz="14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Shape 18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Shape 189" descr="Ver imagen en tamaño complet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4168" y="2708920"/>
            <a:ext cx="2121067" cy="9784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0" name="Shape 190"/>
          <p:cNvSpPr txBox="1"/>
          <p:nvPr/>
        </p:nvSpPr>
        <p:spPr>
          <a:xfrm>
            <a:off x="611560" y="642938"/>
            <a:ext cx="7992888" cy="708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Instrucciones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solicitar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ayuda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sz="4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71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1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</a:t>
            </a:r>
            <a:r>
              <a:rPr lang="en-US" sz="140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Auxilios</a:t>
            </a:r>
            <a:endParaRPr lang="en-US" sz="1400" b="1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Shape 185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Shape 187"/>
          <p:cNvSpPr txBox="1"/>
          <p:nvPr/>
        </p:nvSpPr>
        <p:spPr>
          <a:xfrm>
            <a:off x="938765" y="1260495"/>
            <a:ext cx="5937490" cy="466135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Mantener la serenidad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Asegurarse de que no existe más peligros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Examinar detenidamente al accidentado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NO MOVER</a:t>
            </a:r>
            <a:r>
              <a:rPr lang="es-ES" sz="2000" dirty="0"/>
              <a:t> si no hay ningún peligro.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Empezar por lo más urgente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Tranquilizar al accidentado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Mantenerlo caliente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Mantenerlo en la postura de espera mas adecuada.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Procurar 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atención médica </a:t>
            </a:r>
            <a:r>
              <a:rPr lang="es-ES" sz="2000" dirty="0"/>
              <a:t>lo antes posible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No dejar actuar a curiosos e intervencionistas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No darle de </a:t>
            </a: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comer ni beber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accent1">
                    <a:lumMod val="50000"/>
                  </a:schemeClr>
                </a:solidFill>
              </a:rPr>
              <a:t>No medicar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No abandonar al herido ni dejar de prestar atención</a:t>
            </a:r>
            <a:endParaRPr lang="en-US" sz="1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788411" y="595991"/>
            <a:ext cx="7416824" cy="708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Principios</a:t>
            </a:r>
            <a:r>
              <a:rPr lang="en-US" sz="36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Básicos</a:t>
            </a:r>
            <a:r>
              <a:rPr lang="en-US" sz="36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600" b="1" i="0" u="none" strike="noStrike" cap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Actuación</a:t>
            </a:r>
            <a:r>
              <a:rPr lang="en-US" sz="3600" b="1" i="0" u="none" strike="noStrike" cap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sz="4000" b="1" i="0" u="none" strike="noStrike" cap="none" dirty="0">
              <a:solidFill>
                <a:schemeClr val="accent1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Shape 191" descr="mesd3bamyqafs4r9uxxr_400x4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312" y="1838382"/>
            <a:ext cx="1140138" cy="1191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0A12244-47B1-47C9-B6C6-1F53FEF45772}"/>
              </a:ext>
            </a:extLst>
          </p:cNvPr>
          <p:cNvSpPr txBox="1"/>
          <p:nvPr/>
        </p:nvSpPr>
        <p:spPr>
          <a:xfrm>
            <a:off x="938765" y="55525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1">
                    <a:lumMod val="50000"/>
                  </a:schemeClr>
                </a:solidFill>
              </a:rPr>
              <a:t>No EMPEORAR la situación</a:t>
            </a:r>
            <a:r>
              <a:rPr lang="es-E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18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199" name="Shape 199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Shape 200"/>
          <p:cNvSpPr txBox="1"/>
          <p:nvPr/>
        </p:nvSpPr>
        <p:spPr>
          <a:xfrm>
            <a:off x="785813" y="1214438"/>
            <a:ext cx="7889875" cy="53109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Reconocer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siguientes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Signos</a:t>
            </a:r>
            <a:r>
              <a:rPr lang="en-US" sz="240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0" u="sng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Vitales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</a:p>
          <a:p>
            <a:pPr marL="457200" marR="0" lvl="0" indent="-45720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Consciencia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Respiración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Pulso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785813" y="642937"/>
            <a:ext cx="4494212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Valoración</a:t>
            </a: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Primaria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3645024"/>
            <a:ext cx="3160728" cy="2370832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9977" y="3641863"/>
            <a:ext cx="3171813" cy="237399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52400" y="152400"/>
            <a:ext cx="87630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Primeros Auxilios</a:t>
            </a:r>
          </a:p>
        </p:txBody>
      </p:sp>
      <p:cxnSp>
        <p:nvCxnSpPr>
          <p:cNvPr id="199" name="Shape 199"/>
          <p:cNvCxnSpPr/>
          <p:nvPr/>
        </p:nvCxnSpPr>
        <p:spPr>
          <a:xfrm rot="10800000">
            <a:off x="152400" y="457200"/>
            <a:ext cx="88392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Shape 200"/>
          <p:cNvSpPr txBox="1"/>
          <p:nvPr/>
        </p:nvSpPr>
        <p:spPr>
          <a:xfrm>
            <a:off x="785813" y="963187"/>
            <a:ext cx="7889875" cy="53109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Consciencia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R="0" lvl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Estímulos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verbales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físicos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R="0" lvl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lang="en-US"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Respiración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R="0" lvl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VER-OIR-SENTIR</a:t>
            </a:r>
          </a:p>
          <a:p>
            <a:pPr marR="0" lvl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Maniobra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Frente-Menton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785813" y="642937"/>
            <a:ext cx="4494212" cy="646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/>
              <a:buNone/>
            </a:pPr>
            <a:r>
              <a:rPr lang="en-US" sz="3600" b="1" i="0" u="none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Valoración</a:t>
            </a:r>
            <a:r>
              <a:rPr lang="en-US" sz="3600" b="1" i="0" u="none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Primaria</a:t>
            </a:r>
          </a:p>
        </p:txBody>
      </p:sp>
      <p:pic>
        <p:nvPicPr>
          <p:cNvPr id="3074" name="Picture 2" descr="Reanimación cardiopulmonar (RCP) – The Zombie Survival Society">
            <a:extLst>
              <a:ext uri="{FF2B5EF4-FFF2-40B4-BE49-F238E27FC236}">
                <a16:creationId xmlns:a16="http://schemas.microsoft.com/office/drawing/2014/main" id="{EB3DD891-5448-4500-B292-62B86A9F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79" y="3068961"/>
            <a:ext cx="2980858" cy="28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07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10623</TotalTime>
  <Words>1625</Words>
  <Application>Microsoft Office PowerPoint</Application>
  <PresentationFormat>Presentación en pantalla (4:3)</PresentationFormat>
  <Paragraphs>307</Paragraphs>
  <Slides>46</Slides>
  <Notes>45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5" baseType="lpstr">
      <vt:lpstr>Arial</vt:lpstr>
      <vt:lpstr>Arial</vt:lpstr>
      <vt:lpstr>Calibri</vt:lpstr>
      <vt:lpstr>Calibri Light</vt:lpstr>
      <vt:lpstr>Helvetica</vt:lpstr>
      <vt:lpstr>montserrat</vt:lpstr>
      <vt:lpstr>Poppins</vt:lpstr>
      <vt:lpstr>Times</vt:lpstr>
      <vt:lpstr>Tema de Office</vt:lpstr>
      <vt:lpstr>“FORMACIÓN EN  PRIMEROS AUXILIOS APLICADOS A LA PRACTICA ASISTENCIAL”.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lopez perez</dc:creator>
  <cp:lastModifiedBy>Lorena C</cp:lastModifiedBy>
  <cp:revision>24</cp:revision>
  <dcterms:modified xsi:type="dcterms:W3CDTF">2024-09-09T07:12:13Z</dcterms:modified>
</cp:coreProperties>
</file>